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303" r:id="rId3"/>
    <p:sldId id="261" r:id="rId4"/>
    <p:sldId id="293" r:id="rId5"/>
    <p:sldId id="296" r:id="rId6"/>
    <p:sldId id="297" r:id="rId7"/>
    <p:sldId id="291" r:id="rId8"/>
    <p:sldId id="294" r:id="rId9"/>
    <p:sldId id="295" r:id="rId10"/>
    <p:sldId id="298" r:id="rId11"/>
    <p:sldId id="300" r:id="rId12"/>
    <p:sldId id="301" r:id="rId13"/>
    <p:sldId id="292" r:id="rId14"/>
    <p:sldId id="286" r:id="rId15"/>
    <p:sldId id="284" r:id="rId16"/>
    <p:sldId id="263" r:id="rId17"/>
    <p:sldId id="287" r:id="rId18"/>
    <p:sldId id="283" r:id="rId19"/>
    <p:sldId id="258" r:id="rId20"/>
    <p:sldId id="288" r:id="rId21"/>
    <p:sldId id="290" r:id="rId22"/>
    <p:sldId id="289" r:id="rId23"/>
    <p:sldId id="279" r:id="rId24"/>
    <p:sldId id="280" r:id="rId25"/>
    <p:sldId id="302" r:id="rId26"/>
    <p:sldId id="29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92" d="100"/>
          <a:sy n="92" d="100"/>
        </p:scale>
        <p:origin x="90" y="4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8BE9F4-19AD-4AB3-90C3-6AFB90DEB931}" type="datetimeFigureOut">
              <a:rPr lang="en-US" smtClean="0"/>
              <a:t>3/30/2023</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434473-45AA-4F38-841A-4CCE21B65D20}" type="slidenum">
              <a:rPr lang="en-US" smtClean="0"/>
              <a:t>‹Nr.›</a:t>
            </a:fld>
            <a:endParaRPr lang="en-US"/>
          </a:p>
        </p:txBody>
      </p:sp>
    </p:spTree>
    <p:extLst>
      <p:ext uri="{BB962C8B-B14F-4D97-AF65-F5344CB8AC3E}">
        <p14:creationId xmlns:p14="http://schemas.microsoft.com/office/powerpoint/2010/main" val="2179444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GP:</a:t>
            </a:r>
            <a:r>
              <a:rPr lang="en-US" baseline="0" dirty="0" smtClean="0"/>
              <a:t> </a:t>
            </a:r>
            <a:r>
              <a:rPr lang="en-US" sz="1200" b="1" i="0" kern="1200" dirty="0" smtClean="0">
                <a:solidFill>
                  <a:schemeClr val="tx1"/>
                </a:solidFill>
                <a:effectLst/>
                <a:latin typeface="+mn-lt"/>
                <a:ea typeface="+mn-ea"/>
                <a:cs typeface="+mn-cs"/>
              </a:rPr>
              <a:t>MR-based age-related effects on the striatum, </a:t>
            </a:r>
            <a:r>
              <a:rPr lang="en-US" sz="1200" b="1" i="0" kern="1200" dirty="0" err="1" smtClean="0">
                <a:solidFill>
                  <a:schemeClr val="tx1"/>
                </a:solidFill>
                <a:effectLst/>
                <a:latin typeface="+mn-lt"/>
                <a:ea typeface="+mn-ea"/>
                <a:cs typeface="+mn-cs"/>
              </a:rPr>
              <a:t>globus</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pallidus</a:t>
            </a:r>
            <a:r>
              <a:rPr lang="en-US" sz="1200" b="1" i="0" kern="1200" dirty="0" smtClean="0">
                <a:solidFill>
                  <a:schemeClr val="tx1"/>
                </a:solidFill>
                <a:effectLst/>
                <a:latin typeface="+mn-lt"/>
                <a:ea typeface="+mn-ea"/>
                <a:cs typeface="+mn-cs"/>
              </a:rPr>
              <a:t>, and thalamus in healthy individuals across the adult lifespan</a:t>
            </a:r>
          </a:p>
          <a:p>
            <a:endParaRPr lang="en-US" dirty="0"/>
          </a:p>
        </p:txBody>
      </p:sp>
      <p:sp>
        <p:nvSpPr>
          <p:cNvPr id="4" name="Foliennummernplatzhalter 3"/>
          <p:cNvSpPr>
            <a:spLocks noGrp="1"/>
          </p:cNvSpPr>
          <p:nvPr>
            <p:ph type="sldNum" sz="quarter" idx="10"/>
          </p:nvPr>
        </p:nvSpPr>
        <p:spPr/>
        <p:txBody>
          <a:bodyPr/>
          <a:lstStyle/>
          <a:p>
            <a:fld id="{41434473-45AA-4F38-841A-4CCE21B65D20}" type="slidenum">
              <a:rPr lang="en-US" smtClean="0"/>
              <a:t>2</a:t>
            </a:fld>
            <a:endParaRPr lang="en-US"/>
          </a:p>
        </p:txBody>
      </p:sp>
    </p:spTree>
    <p:extLst>
      <p:ext uri="{BB962C8B-B14F-4D97-AF65-F5344CB8AC3E}">
        <p14:creationId xmlns:p14="http://schemas.microsoft.com/office/powerpoint/2010/main" val="3322274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R ANCOVA results pending</a:t>
            </a:r>
            <a:endParaRPr lang="en-US" dirty="0"/>
          </a:p>
        </p:txBody>
      </p:sp>
      <p:sp>
        <p:nvSpPr>
          <p:cNvPr id="4" name="Foliennummernplatzhalter 3"/>
          <p:cNvSpPr>
            <a:spLocks noGrp="1"/>
          </p:cNvSpPr>
          <p:nvPr>
            <p:ph type="sldNum" sz="quarter" idx="10"/>
          </p:nvPr>
        </p:nvSpPr>
        <p:spPr/>
        <p:txBody>
          <a:bodyPr/>
          <a:lstStyle/>
          <a:p>
            <a:fld id="{41434473-45AA-4F38-841A-4CCE21B65D20}" type="slidenum">
              <a:rPr lang="en-US" smtClean="0"/>
              <a:t>23</a:t>
            </a:fld>
            <a:endParaRPr lang="en-US"/>
          </a:p>
        </p:txBody>
      </p:sp>
    </p:spTree>
    <p:extLst>
      <p:ext uri="{BB962C8B-B14F-4D97-AF65-F5344CB8AC3E}">
        <p14:creationId xmlns:p14="http://schemas.microsoft.com/office/powerpoint/2010/main" val="18413693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smtClean="0"/>
              <a:t>Titelmasterformat durch Klicken bearbeiten</a:t>
            </a:r>
            <a:endParaRPr lang="en-US"/>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smtClean="0"/>
              <a:t>Formatvorlage des Untertitelmasters durch Klicken bearbeiten</a:t>
            </a:r>
            <a:endParaRPr lang="en-US"/>
          </a:p>
        </p:txBody>
      </p:sp>
      <p:sp>
        <p:nvSpPr>
          <p:cNvPr id="4" name="Datumsplatzhalter 3"/>
          <p:cNvSpPr>
            <a:spLocks noGrp="1"/>
          </p:cNvSpPr>
          <p:nvPr>
            <p:ph type="dt" sz="half" idx="10"/>
          </p:nvPr>
        </p:nvSpPr>
        <p:spPr/>
        <p:txBody>
          <a:bodyPr/>
          <a:lstStyle/>
          <a:p>
            <a:fld id="{BF0F1EA4-EEA0-4F88-BE18-ACDA2D95939D}" type="datetimeFigureOut">
              <a:rPr lang="en-US" smtClean="0"/>
              <a:t>3/30/2023</a:t>
            </a:fld>
            <a:endParaRPr lang="en-US"/>
          </a:p>
        </p:txBody>
      </p:sp>
      <p:sp>
        <p:nvSpPr>
          <p:cNvPr id="5" name="Fußzeilenplatzhalter 4"/>
          <p:cNvSpPr>
            <a:spLocks noGrp="1"/>
          </p:cNvSpPr>
          <p:nvPr>
            <p:ph type="ftr" sz="quarter" idx="11"/>
          </p:nvPr>
        </p:nvSpPr>
        <p:spPr/>
        <p:txBody>
          <a:bodyPr/>
          <a:lstStyle/>
          <a:p>
            <a:endParaRPr lang="en-US"/>
          </a:p>
        </p:txBody>
      </p:sp>
      <p:sp>
        <p:nvSpPr>
          <p:cNvPr id="6" name="Foliennummernplatzhalter 5"/>
          <p:cNvSpPr>
            <a:spLocks noGrp="1"/>
          </p:cNvSpPr>
          <p:nvPr>
            <p:ph type="sldNum" sz="quarter" idx="12"/>
          </p:nvPr>
        </p:nvSpPr>
        <p:spPr/>
        <p:txBody>
          <a:bodyPr/>
          <a:lstStyle/>
          <a:p>
            <a:fld id="{E031EB1A-59A1-4E60-A0EA-55182FA5A97C}" type="slidenum">
              <a:rPr lang="en-US" smtClean="0"/>
              <a:t>‹Nr.›</a:t>
            </a:fld>
            <a:endParaRPr lang="en-US"/>
          </a:p>
        </p:txBody>
      </p:sp>
    </p:spTree>
    <p:extLst>
      <p:ext uri="{BB962C8B-B14F-4D97-AF65-F5344CB8AC3E}">
        <p14:creationId xmlns:p14="http://schemas.microsoft.com/office/powerpoint/2010/main" val="3578743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en-US"/>
          </a:p>
        </p:txBody>
      </p:sp>
      <p:sp>
        <p:nvSpPr>
          <p:cNvPr id="3" name="Vertikaler Textplatzhalter 2"/>
          <p:cNvSpPr>
            <a:spLocks noGrp="1"/>
          </p:cNvSpPr>
          <p:nvPr>
            <p:ph type="body" orient="vert" idx="1"/>
          </p:nvPr>
        </p:nvSpPr>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4" name="Datumsplatzhalter 3"/>
          <p:cNvSpPr>
            <a:spLocks noGrp="1"/>
          </p:cNvSpPr>
          <p:nvPr>
            <p:ph type="dt" sz="half" idx="10"/>
          </p:nvPr>
        </p:nvSpPr>
        <p:spPr/>
        <p:txBody>
          <a:bodyPr/>
          <a:lstStyle/>
          <a:p>
            <a:fld id="{BF0F1EA4-EEA0-4F88-BE18-ACDA2D95939D}" type="datetimeFigureOut">
              <a:rPr lang="en-US" smtClean="0"/>
              <a:t>3/30/2023</a:t>
            </a:fld>
            <a:endParaRPr lang="en-US"/>
          </a:p>
        </p:txBody>
      </p:sp>
      <p:sp>
        <p:nvSpPr>
          <p:cNvPr id="5" name="Fußzeilenplatzhalter 4"/>
          <p:cNvSpPr>
            <a:spLocks noGrp="1"/>
          </p:cNvSpPr>
          <p:nvPr>
            <p:ph type="ftr" sz="quarter" idx="11"/>
          </p:nvPr>
        </p:nvSpPr>
        <p:spPr/>
        <p:txBody>
          <a:bodyPr/>
          <a:lstStyle/>
          <a:p>
            <a:endParaRPr lang="en-US"/>
          </a:p>
        </p:txBody>
      </p:sp>
      <p:sp>
        <p:nvSpPr>
          <p:cNvPr id="6" name="Foliennummernplatzhalter 5"/>
          <p:cNvSpPr>
            <a:spLocks noGrp="1"/>
          </p:cNvSpPr>
          <p:nvPr>
            <p:ph type="sldNum" sz="quarter" idx="12"/>
          </p:nvPr>
        </p:nvSpPr>
        <p:spPr/>
        <p:txBody>
          <a:bodyPr/>
          <a:lstStyle/>
          <a:p>
            <a:fld id="{E031EB1A-59A1-4E60-A0EA-55182FA5A97C}" type="slidenum">
              <a:rPr lang="en-US" smtClean="0"/>
              <a:t>‹Nr.›</a:t>
            </a:fld>
            <a:endParaRPr lang="en-US"/>
          </a:p>
        </p:txBody>
      </p:sp>
    </p:spTree>
    <p:extLst>
      <p:ext uri="{BB962C8B-B14F-4D97-AF65-F5344CB8AC3E}">
        <p14:creationId xmlns:p14="http://schemas.microsoft.com/office/powerpoint/2010/main" val="904680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smtClean="0"/>
              <a:t>Titelmasterformat durch Klicken bearbeiten</a:t>
            </a:r>
            <a:endParaRPr lang="en-US"/>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4" name="Datumsplatzhalter 3"/>
          <p:cNvSpPr>
            <a:spLocks noGrp="1"/>
          </p:cNvSpPr>
          <p:nvPr>
            <p:ph type="dt" sz="half" idx="10"/>
          </p:nvPr>
        </p:nvSpPr>
        <p:spPr/>
        <p:txBody>
          <a:bodyPr/>
          <a:lstStyle/>
          <a:p>
            <a:fld id="{BF0F1EA4-EEA0-4F88-BE18-ACDA2D95939D}" type="datetimeFigureOut">
              <a:rPr lang="en-US" smtClean="0"/>
              <a:t>3/30/2023</a:t>
            </a:fld>
            <a:endParaRPr lang="en-US"/>
          </a:p>
        </p:txBody>
      </p:sp>
      <p:sp>
        <p:nvSpPr>
          <p:cNvPr id="5" name="Fußzeilenplatzhalter 4"/>
          <p:cNvSpPr>
            <a:spLocks noGrp="1"/>
          </p:cNvSpPr>
          <p:nvPr>
            <p:ph type="ftr" sz="quarter" idx="11"/>
          </p:nvPr>
        </p:nvSpPr>
        <p:spPr/>
        <p:txBody>
          <a:bodyPr/>
          <a:lstStyle/>
          <a:p>
            <a:endParaRPr lang="en-US"/>
          </a:p>
        </p:txBody>
      </p:sp>
      <p:sp>
        <p:nvSpPr>
          <p:cNvPr id="6" name="Foliennummernplatzhalter 5"/>
          <p:cNvSpPr>
            <a:spLocks noGrp="1"/>
          </p:cNvSpPr>
          <p:nvPr>
            <p:ph type="sldNum" sz="quarter" idx="12"/>
          </p:nvPr>
        </p:nvSpPr>
        <p:spPr/>
        <p:txBody>
          <a:bodyPr/>
          <a:lstStyle/>
          <a:p>
            <a:fld id="{E031EB1A-59A1-4E60-A0EA-55182FA5A97C}" type="slidenum">
              <a:rPr lang="en-US" smtClean="0"/>
              <a:t>‹Nr.›</a:t>
            </a:fld>
            <a:endParaRPr lang="en-US"/>
          </a:p>
        </p:txBody>
      </p:sp>
    </p:spTree>
    <p:extLst>
      <p:ext uri="{BB962C8B-B14F-4D97-AF65-F5344CB8AC3E}">
        <p14:creationId xmlns:p14="http://schemas.microsoft.com/office/powerpoint/2010/main" val="3059487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en-US"/>
          </a:p>
        </p:txBody>
      </p:sp>
      <p:sp>
        <p:nvSpPr>
          <p:cNvPr id="3" name="Inhaltsplatzhalter 2"/>
          <p:cNvSpPr>
            <a:spLocks noGrp="1"/>
          </p:cNvSpPr>
          <p:nvPr>
            <p:ph idx="1"/>
          </p:nvPr>
        </p:nvSpPr>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4" name="Datumsplatzhalter 3"/>
          <p:cNvSpPr>
            <a:spLocks noGrp="1"/>
          </p:cNvSpPr>
          <p:nvPr>
            <p:ph type="dt" sz="half" idx="10"/>
          </p:nvPr>
        </p:nvSpPr>
        <p:spPr/>
        <p:txBody>
          <a:bodyPr/>
          <a:lstStyle/>
          <a:p>
            <a:fld id="{BF0F1EA4-EEA0-4F88-BE18-ACDA2D95939D}" type="datetimeFigureOut">
              <a:rPr lang="en-US" smtClean="0"/>
              <a:t>3/30/2023</a:t>
            </a:fld>
            <a:endParaRPr lang="en-US"/>
          </a:p>
        </p:txBody>
      </p:sp>
      <p:sp>
        <p:nvSpPr>
          <p:cNvPr id="5" name="Fußzeilenplatzhalter 4"/>
          <p:cNvSpPr>
            <a:spLocks noGrp="1"/>
          </p:cNvSpPr>
          <p:nvPr>
            <p:ph type="ftr" sz="quarter" idx="11"/>
          </p:nvPr>
        </p:nvSpPr>
        <p:spPr/>
        <p:txBody>
          <a:bodyPr/>
          <a:lstStyle/>
          <a:p>
            <a:endParaRPr lang="en-US"/>
          </a:p>
        </p:txBody>
      </p:sp>
      <p:sp>
        <p:nvSpPr>
          <p:cNvPr id="6" name="Foliennummernplatzhalter 5"/>
          <p:cNvSpPr>
            <a:spLocks noGrp="1"/>
          </p:cNvSpPr>
          <p:nvPr>
            <p:ph type="sldNum" sz="quarter" idx="12"/>
          </p:nvPr>
        </p:nvSpPr>
        <p:spPr/>
        <p:txBody>
          <a:bodyPr/>
          <a:lstStyle/>
          <a:p>
            <a:fld id="{E031EB1A-59A1-4E60-A0EA-55182FA5A97C}" type="slidenum">
              <a:rPr lang="en-US" smtClean="0"/>
              <a:t>‹Nr.›</a:t>
            </a:fld>
            <a:endParaRPr lang="en-US"/>
          </a:p>
        </p:txBody>
      </p:sp>
    </p:spTree>
    <p:extLst>
      <p:ext uri="{BB962C8B-B14F-4D97-AF65-F5344CB8AC3E}">
        <p14:creationId xmlns:p14="http://schemas.microsoft.com/office/powerpoint/2010/main" val="2231892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smtClean="0"/>
              <a:t>Titelmasterformat durch Klicken bearbeiten</a:t>
            </a:r>
            <a:endParaRPr lang="en-US"/>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smtClean="0"/>
              <a:t>Formatvorlagen des Textmasters bearbeiten</a:t>
            </a:r>
          </a:p>
        </p:txBody>
      </p:sp>
      <p:sp>
        <p:nvSpPr>
          <p:cNvPr id="4" name="Datumsplatzhalter 3"/>
          <p:cNvSpPr>
            <a:spLocks noGrp="1"/>
          </p:cNvSpPr>
          <p:nvPr>
            <p:ph type="dt" sz="half" idx="10"/>
          </p:nvPr>
        </p:nvSpPr>
        <p:spPr/>
        <p:txBody>
          <a:bodyPr/>
          <a:lstStyle/>
          <a:p>
            <a:fld id="{BF0F1EA4-EEA0-4F88-BE18-ACDA2D95939D}" type="datetimeFigureOut">
              <a:rPr lang="en-US" smtClean="0"/>
              <a:t>3/30/2023</a:t>
            </a:fld>
            <a:endParaRPr lang="en-US"/>
          </a:p>
        </p:txBody>
      </p:sp>
      <p:sp>
        <p:nvSpPr>
          <p:cNvPr id="5" name="Fußzeilenplatzhalter 4"/>
          <p:cNvSpPr>
            <a:spLocks noGrp="1"/>
          </p:cNvSpPr>
          <p:nvPr>
            <p:ph type="ftr" sz="quarter" idx="11"/>
          </p:nvPr>
        </p:nvSpPr>
        <p:spPr/>
        <p:txBody>
          <a:bodyPr/>
          <a:lstStyle/>
          <a:p>
            <a:endParaRPr lang="en-US"/>
          </a:p>
        </p:txBody>
      </p:sp>
      <p:sp>
        <p:nvSpPr>
          <p:cNvPr id="6" name="Foliennummernplatzhalter 5"/>
          <p:cNvSpPr>
            <a:spLocks noGrp="1"/>
          </p:cNvSpPr>
          <p:nvPr>
            <p:ph type="sldNum" sz="quarter" idx="12"/>
          </p:nvPr>
        </p:nvSpPr>
        <p:spPr/>
        <p:txBody>
          <a:bodyPr/>
          <a:lstStyle/>
          <a:p>
            <a:fld id="{E031EB1A-59A1-4E60-A0EA-55182FA5A97C}" type="slidenum">
              <a:rPr lang="en-US" smtClean="0"/>
              <a:t>‹Nr.›</a:t>
            </a:fld>
            <a:endParaRPr lang="en-US"/>
          </a:p>
        </p:txBody>
      </p:sp>
    </p:spTree>
    <p:extLst>
      <p:ext uri="{BB962C8B-B14F-4D97-AF65-F5344CB8AC3E}">
        <p14:creationId xmlns:p14="http://schemas.microsoft.com/office/powerpoint/2010/main" val="2278718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en-US"/>
          </a:p>
        </p:txBody>
      </p:sp>
      <p:sp>
        <p:nvSpPr>
          <p:cNvPr id="3" name="Inhaltsplatzhalter 2"/>
          <p:cNvSpPr>
            <a:spLocks noGrp="1"/>
          </p:cNvSpPr>
          <p:nvPr>
            <p:ph sz="half" idx="1"/>
          </p:nvPr>
        </p:nvSpPr>
        <p:spPr>
          <a:xfrm>
            <a:off x="838200" y="1825625"/>
            <a:ext cx="5181600" cy="4351338"/>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4" name="Inhaltsplatzhalter 3"/>
          <p:cNvSpPr>
            <a:spLocks noGrp="1"/>
          </p:cNvSpPr>
          <p:nvPr>
            <p:ph sz="half" idx="2"/>
          </p:nvPr>
        </p:nvSpPr>
        <p:spPr>
          <a:xfrm>
            <a:off x="6172200" y="1825625"/>
            <a:ext cx="5181600" cy="4351338"/>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5" name="Datumsplatzhalter 4"/>
          <p:cNvSpPr>
            <a:spLocks noGrp="1"/>
          </p:cNvSpPr>
          <p:nvPr>
            <p:ph type="dt" sz="half" idx="10"/>
          </p:nvPr>
        </p:nvSpPr>
        <p:spPr/>
        <p:txBody>
          <a:bodyPr/>
          <a:lstStyle/>
          <a:p>
            <a:fld id="{BF0F1EA4-EEA0-4F88-BE18-ACDA2D95939D}" type="datetimeFigureOut">
              <a:rPr lang="en-US" smtClean="0"/>
              <a:t>3/30/2023</a:t>
            </a:fld>
            <a:endParaRPr lang="en-US"/>
          </a:p>
        </p:txBody>
      </p:sp>
      <p:sp>
        <p:nvSpPr>
          <p:cNvPr id="6" name="Fußzeilenplatzhalter 5"/>
          <p:cNvSpPr>
            <a:spLocks noGrp="1"/>
          </p:cNvSpPr>
          <p:nvPr>
            <p:ph type="ftr" sz="quarter" idx="11"/>
          </p:nvPr>
        </p:nvSpPr>
        <p:spPr/>
        <p:txBody>
          <a:bodyPr/>
          <a:lstStyle/>
          <a:p>
            <a:endParaRPr lang="en-US"/>
          </a:p>
        </p:txBody>
      </p:sp>
      <p:sp>
        <p:nvSpPr>
          <p:cNvPr id="7" name="Foliennummernplatzhalter 6"/>
          <p:cNvSpPr>
            <a:spLocks noGrp="1"/>
          </p:cNvSpPr>
          <p:nvPr>
            <p:ph type="sldNum" sz="quarter" idx="12"/>
          </p:nvPr>
        </p:nvSpPr>
        <p:spPr/>
        <p:txBody>
          <a:bodyPr/>
          <a:lstStyle/>
          <a:p>
            <a:fld id="{E031EB1A-59A1-4E60-A0EA-55182FA5A97C}" type="slidenum">
              <a:rPr lang="en-US" smtClean="0"/>
              <a:t>‹Nr.›</a:t>
            </a:fld>
            <a:endParaRPr lang="en-US"/>
          </a:p>
        </p:txBody>
      </p:sp>
    </p:spTree>
    <p:extLst>
      <p:ext uri="{BB962C8B-B14F-4D97-AF65-F5344CB8AC3E}">
        <p14:creationId xmlns:p14="http://schemas.microsoft.com/office/powerpoint/2010/main" val="2611007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smtClean="0"/>
              <a:t>Titelmasterformat durch Klicken bearbeiten</a:t>
            </a:r>
            <a:endParaRPr lang="en-US"/>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Formatvorlagen des Textmasters bearbeiten</a:t>
            </a:r>
          </a:p>
        </p:txBody>
      </p:sp>
      <p:sp>
        <p:nvSpPr>
          <p:cNvPr id="4" name="Inhaltsplatzhalter 3"/>
          <p:cNvSpPr>
            <a:spLocks noGrp="1"/>
          </p:cNvSpPr>
          <p:nvPr>
            <p:ph sz="half" idx="2"/>
          </p:nvPr>
        </p:nvSpPr>
        <p:spPr>
          <a:xfrm>
            <a:off x="839788" y="2505075"/>
            <a:ext cx="5157787" cy="3684588"/>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Formatvorlagen des Textmasters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7" name="Datumsplatzhalter 6"/>
          <p:cNvSpPr>
            <a:spLocks noGrp="1"/>
          </p:cNvSpPr>
          <p:nvPr>
            <p:ph type="dt" sz="half" idx="10"/>
          </p:nvPr>
        </p:nvSpPr>
        <p:spPr/>
        <p:txBody>
          <a:bodyPr/>
          <a:lstStyle/>
          <a:p>
            <a:fld id="{BF0F1EA4-EEA0-4F88-BE18-ACDA2D95939D}" type="datetimeFigureOut">
              <a:rPr lang="en-US" smtClean="0"/>
              <a:t>3/30/2023</a:t>
            </a:fld>
            <a:endParaRPr lang="en-US"/>
          </a:p>
        </p:txBody>
      </p:sp>
      <p:sp>
        <p:nvSpPr>
          <p:cNvPr id="8" name="Fußzeilenplatzhalter 7"/>
          <p:cNvSpPr>
            <a:spLocks noGrp="1"/>
          </p:cNvSpPr>
          <p:nvPr>
            <p:ph type="ftr" sz="quarter" idx="11"/>
          </p:nvPr>
        </p:nvSpPr>
        <p:spPr/>
        <p:txBody>
          <a:bodyPr/>
          <a:lstStyle/>
          <a:p>
            <a:endParaRPr lang="en-US"/>
          </a:p>
        </p:txBody>
      </p:sp>
      <p:sp>
        <p:nvSpPr>
          <p:cNvPr id="9" name="Foliennummernplatzhalter 8"/>
          <p:cNvSpPr>
            <a:spLocks noGrp="1"/>
          </p:cNvSpPr>
          <p:nvPr>
            <p:ph type="sldNum" sz="quarter" idx="12"/>
          </p:nvPr>
        </p:nvSpPr>
        <p:spPr/>
        <p:txBody>
          <a:bodyPr/>
          <a:lstStyle/>
          <a:p>
            <a:fld id="{E031EB1A-59A1-4E60-A0EA-55182FA5A97C}" type="slidenum">
              <a:rPr lang="en-US" smtClean="0"/>
              <a:t>‹Nr.›</a:t>
            </a:fld>
            <a:endParaRPr lang="en-US"/>
          </a:p>
        </p:txBody>
      </p:sp>
    </p:spTree>
    <p:extLst>
      <p:ext uri="{BB962C8B-B14F-4D97-AF65-F5344CB8AC3E}">
        <p14:creationId xmlns:p14="http://schemas.microsoft.com/office/powerpoint/2010/main" val="1134069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en-US"/>
          </a:p>
        </p:txBody>
      </p:sp>
      <p:sp>
        <p:nvSpPr>
          <p:cNvPr id="3" name="Datumsplatzhalter 2"/>
          <p:cNvSpPr>
            <a:spLocks noGrp="1"/>
          </p:cNvSpPr>
          <p:nvPr>
            <p:ph type="dt" sz="half" idx="10"/>
          </p:nvPr>
        </p:nvSpPr>
        <p:spPr/>
        <p:txBody>
          <a:bodyPr/>
          <a:lstStyle/>
          <a:p>
            <a:fld id="{BF0F1EA4-EEA0-4F88-BE18-ACDA2D95939D}" type="datetimeFigureOut">
              <a:rPr lang="en-US" smtClean="0"/>
              <a:t>3/30/2023</a:t>
            </a:fld>
            <a:endParaRPr lang="en-US"/>
          </a:p>
        </p:txBody>
      </p:sp>
      <p:sp>
        <p:nvSpPr>
          <p:cNvPr id="4" name="Fußzeilenplatzhalter 3"/>
          <p:cNvSpPr>
            <a:spLocks noGrp="1"/>
          </p:cNvSpPr>
          <p:nvPr>
            <p:ph type="ftr" sz="quarter" idx="11"/>
          </p:nvPr>
        </p:nvSpPr>
        <p:spPr/>
        <p:txBody>
          <a:bodyPr/>
          <a:lstStyle/>
          <a:p>
            <a:endParaRPr lang="en-US"/>
          </a:p>
        </p:txBody>
      </p:sp>
      <p:sp>
        <p:nvSpPr>
          <p:cNvPr id="5" name="Foliennummernplatzhalter 4"/>
          <p:cNvSpPr>
            <a:spLocks noGrp="1"/>
          </p:cNvSpPr>
          <p:nvPr>
            <p:ph type="sldNum" sz="quarter" idx="12"/>
          </p:nvPr>
        </p:nvSpPr>
        <p:spPr/>
        <p:txBody>
          <a:bodyPr/>
          <a:lstStyle/>
          <a:p>
            <a:fld id="{E031EB1A-59A1-4E60-A0EA-55182FA5A97C}" type="slidenum">
              <a:rPr lang="en-US" smtClean="0"/>
              <a:t>‹Nr.›</a:t>
            </a:fld>
            <a:endParaRPr lang="en-US"/>
          </a:p>
        </p:txBody>
      </p:sp>
    </p:spTree>
    <p:extLst>
      <p:ext uri="{BB962C8B-B14F-4D97-AF65-F5344CB8AC3E}">
        <p14:creationId xmlns:p14="http://schemas.microsoft.com/office/powerpoint/2010/main" val="1391823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F0F1EA4-EEA0-4F88-BE18-ACDA2D95939D}" type="datetimeFigureOut">
              <a:rPr lang="en-US" smtClean="0"/>
              <a:t>3/30/2023</a:t>
            </a:fld>
            <a:endParaRPr lang="en-US"/>
          </a:p>
        </p:txBody>
      </p:sp>
      <p:sp>
        <p:nvSpPr>
          <p:cNvPr id="3" name="Fußzeilenplatzhalter 2"/>
          <p:cNvSpPr>
            <a:spLocks noGrp="1"/>
          </p:cNvSpPr>
          <p:nvPr>
            <p:ph type="ftr" sz="quarter" idx="11"/>
          </p:nvPr>
        </p:nvSpPr>
        <p:spPr/>
        <p:txBody>
          <a:bodyPr/>
          <a:lstStyle/>
          <a:p>
            <a:endParaRPr lang="en-US"/>
          </a:p>
        </p:txBody>
      </p:sp>
      <p:sp>
        <p:nvSpPr>
          <p:cNvPr id="4" name="Foliennummernplatzhalter 3"/>
          <p:cNvSpPr>
            <a:spLocks noGrp="1"/>
          </p:cNvSpPr>
          <p:nvPr>
            <p:ph type="sldNum" sz="quarter" idx="12"/>
          </p:nvPr>
        </p:nvSpPr>
        <p:spPr/>
        <p:txBody>
          <a:bodyPr/>
          <a:lstStyle/>
          <a:p>
            <a:fld id="{E031EB1A-59A1-4E60-A0EA-55182FA5A97C}" type="slidenum">
              <a:rPr lang="en-US" smtClean="0"/>
              <a:t>‹Nr.›</a:t>
            </a:fld>
            <a:endParaRPr lang="en-US"/>
          </a:p>
        </p:txBody>
      </p:sp>
    </p:spTree>
    <p:extLst>
      <p:ext uri="{BB962C8B-B14F-4D97-AF65-F5344CB8AC3E}">
        <p14:creationId xmlns:p14="http://schemas.microsoft.com/office/powerpoint/2010/main" val="3293137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smtClean="0"/>
              <a:t>Titelmasterformat durch Klicken bearbeiten</a:t>
            </a:r>
            <a:endParaRPr lang="en-US"/>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Formatvorlagen des Textmasters bearbeiten</a:t>
            </a:r>
          </a:p>
        </p:txBody>
      </p:sp>
      <p:sp>
        <p:nvSpPr>
          <p:cNvPr id="5" name="Datumsplatzhalter 4"/>
          <p:cNvSpPr>
            <a:spLocks noGrp="1"/>
          </p:cNvSpPr>
          <p:nvPr>
            <p:ph type="dt" sz="half" idx="10"/>
          </p:nvPr>
        </p:nvSpPr>
        <p:spPr/>
        <p:txBody>
          <a:bodyPr/>
          <a:lstStyle/>
          <a:p>
            <a:fld id="{BF0F1EA4-EEA0-4F88-BE18-ACDA2D95939D}" type="datetimeFigureOut">
              <a:rPr lang="en-US" smtClean="0"/>
              <a:t>3/30/2023</a:t>
            </a:fld>
            <a:endParaRPr lang="en-US"/>
          </a:p>
        </p:txBody>
      </p:sp>
      <p:sp>
        <p:nvSpPr>
          <p:cNvPr id="6" name="Fußzeilenplatzhalter 5"/>
          <p:cNvSpPr>
            <a:spLocks noGrp="1"/>
          </p:cNvSpPr>
          <p:nvPr>
            <p:ph type="ftr" sz="quarter" idx="11"/>
          </p:nvPr>
        </p:nvSpPr>
        <p:spPr/>
        <p:txBody>
          <a:bodyPr/>
          <a:lstStyle/>
          <a:p>
            <a:endParaRPr lang="en-US"/>
          </a:p>
        </p:txBody>
      </p:sp>
      <p:sp>
        <p:nvSpPr>
          <p:cNvPr id="7" name="Foliennummernplatzhalter 6"/>
          <p:cNvSpPr>
            <a:spLocks noGrp="1"/>
          </p:cNvSpPr>
          <p:nvPr>
            <p:ph type="sldNum" sz="quarter" idx="12"/>
          </p:nvPr>
        </p:nvSpPr>
        <p:spPr/>
        <p:txBody>
          <a:bodyPr/>
          <a:lstStyle/>
          <a:p>
            <a:fld id="{E031EB1A-59A1-4E60-A0EA-55182FA5A97C}" type="slidenum">
              <a:rPr lang="en-US" smtClean="0"/>
              <a:t>‹Nr.›</a:t>
            </a:fld>
            <a:endParaRPr lang="en-US"/>
          </a:p>
        </p:txBody>
      </p:sp>
    </p:spTree>
    <p:extLst>
      <p:ext uri="{BB962C8B-B14F-4D97-AF65-F5344CB8AC3E}">
        <p14:creationId xmlns:p14="http://schemas.microsoft.com/office/powerpoint/2010/main" val="3225508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smtClean="0"/>
              <a:t>Titelmasterformat durch Klicken bearbeiten</a:t>
            </a:r>
            <a:endParaRPr lang="en-US"/>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Formatvorlagen des Textmasters bearbeiten</a:t>
            </a:r>
          </a:p>
        </p:txBody>
      </p:sp>
      <p:sp>
        <p:nvSpPr>
          <p:cNvPr id="5" name="Datumsplatzhalter 4"/>
          <p:cNvSpPr>
            <a:spLocks noGrp="1"/>
          </p:cNvSpPr>
          <p:nvPr>
            <p:ph type="dt" sz="half" idx="10"/>
          </p:nvPr>
        </p:nvSpPr>
        <p:spPr/>
        <p:txBody>
          <a:bodyPr/>
          <a:lstStyle/>
          <a:p>
            <a:fld id="{BF0F1EA4-EEA0-4F88-BE18-ACDA2D95939D}" type="datetimeFigureOut">
              <a:rPr lang="en-US" smtClean="0"/>
              <a:t>3/30/2023</a:t>
            </a:fld>
            <a:endParaRPr lang="en-US"/>
          </a:p>
        </p:txBody>
      </p:sp>
      <p:sp>
        <p:nvSpPr>
          <p:cNvPr id="6" name="Fußzeilenplatzhalter 5"/>
          <p:cNvSpPr>
            <a:spLocks noGrp="1"/>
          </p:cNvSpPr>
          <p:nvPr>
            <p:ph type="ftr" sz="quarter" idx="11"/>
          </p:nvPr>
        </p:nvSpPr>
        <p:spPr/>
        <p:txBody>
          <a:bodyPr/>
          <a:lstStyle/>
          <a:p>
            <a:endParaRPr lang="en-US"/>
          </a:p>
        </p:txBody>
      </p:sp>
      <p:sp>
        <p:nvSpPr>
          <p:cNvPr id="7" name="Foliennummernplatzhalter 6"/>
          <p:cNvSpPr>
            <a:spLocks noGrp="1"/>
          </p:cNvSpPr>
          <p:nvPr>
            <p:ph type="sldNum" sz="quarter" idx="12"/>
          </p:nvPr>
        </p:nvSpPr>
        <p:spPr/>
        <p:txBody>
          <a:bodyPr/>
          <a:lstStyle/>
          <a:p>
            <a:fld id="{E031EB1A-59A1-4E60-A0EA-55182FA5A97C}" type="slidenum">
              <a:rPr lang="en-US" smtClean="0"/>
              <a:t>‹Nr.›</a:t>
            </a:fld>
            <a:endParaRPr lang="en-US"/>
          </a:p>
        </p:txBody>
      </p:sp>
    </p:spTree>
    <p:extLst>
      <p:ext uri="{BB962C8B-B14F-4D97-AF65-F5344CB8AC3E}">
        <p14:creationId xmlns:p14="http://schemas.microsoft.com/office/powerpoint/2010/main" val="396927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smtClean="0"/>
              <a:t>Titelmasterformat durch Klicken bearbeiten</a:t>
            </a:r>
            <a:endParaRPr lang="en-US"/>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0F1EA4-EEA0-4F88-BE18-ACDA2D95939D}" type="datetimeFigureOut">
              <a:rPr lang="en-US" smtClean="0"/>
              <a:t>3/30/2023</a:t>
            </a:fld>
            <a:endParaRPr lang="en-US"/>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31EB1A-59A1-4E60-A0EA-55182FA5A97C}" type="slidenum">
              <a:rPr lang="en-US" smtClean="0"/>
              <a:t>‹Nr.›</a:t>
            </a:fld>
            <a:endParaRPr lang="en-US"/>
          </a:p>
        </p:txBody>
      </p:sp>
    </p:spTree>
    <p:extLst>
      <p:ext uri="{BB962C8B-B14F-4D97-AF65-F5344CB8AC3E}">
        <p14:creationId xmlns:p14="http://schemas.microsoft.com/office/powerpoint/2010/main" val="13032158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11" Type="http://schemas.microsoft.com/office/2007/relationships/hdphoto" Target="../media/hdphoto4.wdp"/><Relationship Id="rId5" Type="http://schemas.microsoft.com/office/2007/relationships/hdphoto" Target="../media/hdphoto1.wdp"/><Relationship Id="rId10" Type="http://schemas.openxmlformats.org/officeDocument/2006/relationships/image" Target="../media/image5.png"/><Relationship Id="rId4" Type="http://schemas.openxmlformats.org/officeDocument/2006/relationships/image" Target="../media/image2.png"/><Relationship Id="rId9" Type="http://schemas.microsoft.com/office/2007/relationships/hdphoto" Target="../media/hdphoto3.wdp"/></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en-US" dirty="0" smtClean="0"/>
              <a:t>Results PET MR Age</a:t>
            </a:r>
            <a:endParaRPr lang="en-US" dirty="0"/>
          </a:p>
        </p:txBody>
      </p:sp>
      <p:sp>
        <p:nvSpPr>
          <p:cNvPr id="3" name="Untertitel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722523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Neuropathology</a:t>
            </a:r>
            <a:endParaRPr lang="en-US" dirty="0"/>
          </a:p>
        </p:txBody>
      </p:sp>
      <p:grpSp>
        <p:nvGrpSpPr>
          <p:cNvPr id="12" name="Gruppieren 11"/>
          <p:cNvGrpSpPr/>
          <p:nvPr/>
        </p:nvGrpSpPr>
        <p:grpSpPr>
          <a:xfrm>
            <a:off x="654424" y="1514079"/>
            <a:ext cx="3418891" cy="3305701"/>
            <a:chOff x="709502" y="1514080"/>
            <a:chExt cx="3417603" cy="3304456"/>
          </a:xfrm>
        </p:grpSpPr>
        <p:pic>
          <p:nvPicPr>
            <p:cNvPr id="9" name="Grafik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9070" y="1514080"/>
              <a:ext cx="3358035" cy="3281970"/>
            </a:xfrm>
            <a:prstGeom prst="rect">
              <a:avLst/>
            </a:prstGeom>
          </p:spPr>
        </p:pic>
        <p:sp>
          <p:nvSpPr>
            <p:cNvPr id="5" name="Textfeld 4"/>
            <p:cNvSpPr txBox="1"/>
            <p:nvPr/>
          </p:nvSpPr>
          <p:spPr>
            <a:xfrm>
              <a:off x="1174376" y="4623611"/>
              <a:ext cx="2455170" cy="194925"/>
            </a:xfrm>
            <a:prstGeom prst="rect">
              <a:avLst/>
            </a:prstGeom>
            <a:solidFill>
              <a:schemeClr val="bg1"/>
            </a:solidFill>
          </p:spPr>
          <p:txBody>
            <a:bodyPr wrap="square" rtlCol="0" anchor="ctr">
              <a:spAutoFit/>
            </a:bodyPr>
            <a:lstStyle/>
            <a:p>
              <a:pPr algn="ctr">
                <a:lnSpc>
                  <a:spcPts val="753"/>
                </a:lnSpc>
              </a:pPr>
              <a:r>
                <a:rPr lang="en-US" sz="1100" b="1" dirty="0" smtClean="0">
                  <a:latin typeface="Helvetica" pitchFamily="2" charset="0"/>
                </a:rPr>
                <a:t>MRI BAG </a:t>
              </a:r>
              <a:r>
                <a:rPr lang="en-US" sz="1100" dirty="0">
                  <a:latin typeface="Helvetica" pitchFamily="2" charset="0"/>
                </a:rPr>
                <a:t>[years]</a:t>
              </a:r>
            </a:p>
          </p:txBody>
        </p:sp>
        <p:sp>
          <p:nvSpPr>
            <p:cNvPr id="10" name="Textfeld 9"/>
            <p:cNvSpPr txBox="1"/>
            <p:nvPr/>
          </p:nvSpPr>
          <p:spPr>
            <a:xfrm rot="16200000">
              <a:off x="-468898" y="3135921"/>
              <a:ext cx="2551725" cy="194925"/>
            </a:xfrm>
            <a:prstGeom prst="rect">
              <a:avLst/>
            </a:prstGeom>
            <a:solidFill>
              <a:schemeClr val="bg1"/>
            </a:solidFill>
          </p:spPr>
          <p:txBody>
            <a:bodyPr wrap="square" rtlCol="0" anchor="ctr">
              <a:spAutoFit/>
            </a:bodyPr>
            <a:lstStyle/>
            <a:p>
              <a:pPr algn="ctr">
                <a:lnSpc>
                  <a:spcPts val="753"/>
                </a:lnSpc>
              </a:pPr>
              <a:r>
                <a:rPr lang="en-US" sz="1100" b="1" dirty="0" smtClean="0">
                  <a:latin typeface="Helvetica" pitchFamily="2" charset="0"/>
                </a:rPr>
                <a:t>CSF A</a:t>
              </a:r>
              <a:r>
                <a:rPr lang="el-GR" sz="1200" b="1" dirty="0" smtClean="0">
                  <a:latin typeface="Helvetica" pitchFamily="2" charset="0"/>
                </a:rPr>
                <a:t>β</a:t>
              </a:r>
              <a:r>
                <a:rPr lang="de-DE" sz="1200" b="1" baseline="-25000" dirty="0" smtClean="0">
                  <a:latin typeface="Helvetica" pitchFamily="2" charset="0"/>
                </a:rPr>
                <a:t>1-42 </a:t>
              </a:r>
              <a:r>
                <a:rPr lang="de-DE" sz="1200" dirty="0" smtClean="0">
                  <a:latin typeface="Helvetica" pitchFamily="2" charset="0"/>
                </a:rPr>
                <a:t>[pg/ml]</a:t>
              </a:r>
              <a:endParaRPr lang="en-US" sz="1400" dirty="0">
                <a:latin typeface="Helvetica" pitchFamily="2" charset="0"/>
              </a:endParaRPr>
            </a:p>
          </p:txBody>
        </p:sp>
      </p:grpSp>
    </p:spTree>
    <p:extLst>
      <p:ext uri="{BB962C8B-B14F-4D97-AF65-F5344CB8AC3E}">
        <p14:creationId xmlns:p14="http://schemas.microsoft.com/office/powerpoint/2010/main" val="1756241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Cognitive Decline</a:t>
            </a:r>
            <a:endParaRPr lang="en-US" dirty="0"/>
          </a:p>
        </p:txBody>
      </p:sp>
      <p:sp>
        <p:nvSpPr>
          <p:cNvPr id="4" name="Rechteck 3"/>
          <p:cNvSpPr/>
          <p:nvPr/>
        </p:nvSpPr>
        <p:spPr>
          <a:xfrm>
            <a:off x="2617694" y="2699808"/>
            <a:ext cx="6096000" cy="2862322"/>
          </a:xfrm>
          <a:prstGeom prst="rect">
            <a:avLst/>
          </a:prstGeom>
        </p:spPr>
        <p:txBody>
          <a:bodyPr>
            <a:spAutoFit/>
          </a:bodyPr>
          <a:lstStyle/>
          <a:p>
            <a:r>
              <a:rPr lang="en-US" sz="1000" dirty="0"/>
              <a:t>FDG-PET BAG:      </a:t>
            </a:r>
            <a:endParaRPr lang="en-US" sz="1000" dirty="0" smtClean="0"/>
          </a:p>
          <a:p>
            <a:r>
              <a:rPr lang="en-US" sz="1000" dirty="0" smtClean="0"/>
              <a:t>Source          	SS  	DF         	F     	p-</a:t>
            </a:r>
            <a:r>
              <a:rPr lang="en-US" sz="1000" dirty="0" err="1" smtClean="0"/>
              <a:t>unc</a:t>
            </a:r>
            <a:r>
              <a:rPr lang="en-US" sz="1000" dirty="0" smtClean="0"/>
              <a:t>       	np2</a:t>
            </a:r>
            <a:endParaRPr lang="en-US" sz="1000" dirty="0"/>
          </a:p>
          <a:p>
            <a:r>
              <a:rPr lang="en-US" sz="1000" dirty="0"/>
              <a:t>0  </a:t>
            </a:r>
            <a:r>
              <a:rPr lang="en-US" sz="1000" dirty="0" err="1"/>
              <a:t>DX.cat.n</a:t>
            </a:r>
            <a:r>
              <a:rPr lang="en-US" sz="1000" dirty="0"/>
              <a:t>   </a:t>
            </a:r>
            <a:r>
              <a:rPr lang="en-US" sz="1000" dirty="0" smtClean="0"/>
              <a:t>	17.154630   	1  	1.655094  	0.202072  	0.020778</a:t>
            </a:r>
            <a:endParaRPr lang="en-US" sz="1000" dirty="0"/>
          </a:p>
          <a:p>
            <a:r>
              <a:rPr lang="en-US" sz="1000" dirty="0"/>
              <a:t>1  PTEDUCAT   </a:t>
            </a:r>
            <a:r>
              <a:rPr lang="en-US" sz="1000" dirty="0" smtClean="0"/>
              <a:t>	36.891986   	1  	3.559371  	0.062932  	0.043641</a:t>
            </a:r>
            <a:endParaRPr lang="en-US" sz="1000" dirty="0"/>
          </a:p>
          <a:p>
            <a:r>
              <a:rPr lang="en-US" sz="1000" dirty="0"/>
              <a:t>2     APOE4    </a:t>
            </a:r>
            <a:r>
              <a:rPr lang="en-US" sz="1000" dirty="0" smtClean="0"/>
              <a:t>	0.483006   	1  	0.046601  	0.829651  	0.000597</a:t>
            </a:r>
            <a:endParaRPr lang="en-US" sz="1000" dirty="0"/>
          </a:p>
          <a:p>
            <a:r>
              <a:rPr lang="en-US" sz="1000" dirty="0"/>
              <a:t>3  PTGENDER    </a:t>
            </a:r>
            <a:r>
              <a:rPr lang="en-US" sz="1000" dirty="0" smtClean="0"/>
              <a:t>	2.148206   	1  	0.207261  	0.650188  	0.002650</a:t>
            </a:r>
            <a:endParaRPr lang="en-US" sz="1000" dirty="0"/>
          </a:p>
          <a:p>
            <a:pPr marL="228600" indent="-228600">
              <a:buAutoNum type="arabicPlain" startAt="4"/>
            </a:pPr>
            <a:r>
              <a:rPr lang="en-US" sz="1000" dirty="0" smtClean="0"/>
              <a:t>Residual  	808.450371  	78       	</a:t>
            </a:r>
            <a:r>
              <a:rPr lang="en-US" sz="1000" dirty="0" err="1" smtClean="0"/>
              <a:t>NaN</a:t>
            </a:r>
            <a:r>
              <a:rPr lang="en-US" sz="1000" dirty="0" smtClean="0"/>
              <a:t>       	</a:t>
            </a:r>
            <a:r>
              <a:rPr lang="en-US" sz="1000" dirty="0" err="1" smtClean="0"/>
              <a:t>NaN</a:t>
            </a:r>
            <a:r>
              <a:rPr lang="en-US" sz="1000" dirty="0" smtClean="0"/>
              <a:t>      	</a:t>
            </a:r>
            <a:r>
              <a:rPr lang="en-US" sz="1000" dirty="0" err="1" smtClean="0"/>
              <a:t>NaN</a:t>
            </a:r>
            <a:endParaRPr lang="en-US" sz="1000" dirty="0" smtClean="0"/>
          </a:p>
          <a:p>
            <a:pPr marL="228600" indent="-228600">
              <a:buAutoNum type="arabicPlain" startAt="4"/>
            </a:pPr>
            <a:endParaRPr lang="en-US" sz="1000" dirty="0"/>
          </a:p>
          <a:p>
            <a:r>
              <a:rPr lang="en-US" sz="1000" dirty="0"/>
              <a:t>MRI BAG:       </a:t>
            </a:r>
            <a:endParaRPr lang="en-US" sz="1000" dirty="0" smtClean="0"/>
          </a:p>
          <a:p>
            <a:r>
              <a:rPr lang="en-US" sz="1000" dirty="0" smtClean="0"/>
              <a:t>Source          	SS  	DF         	F     	p-</a:t>
            </a:r>
            <a:r>
              <a:rPr lang="en-US" sz="1000" dirty="0" err="1" smtClean="0"/>
              <a:t>unc</a:t>
            </a:r>
            <a:r>
              <a:rPr lang="en-US" sz="1000" dirty="0" smtClean="0"/>
              <a:t>       	np2</a:t>
            </a:r>
            <a:endParaRPr lang="en-US" sz="1000" dirty="0"/>
          </a:p>
          <a:p>
            <a:r>
              <a:rPr lang="en-US" sz="1000" dirty="0"/>
              <a:t>0  </a:t>
            </a:r>
            <a:r>
              <a:rPr lang="en-US" sz="1000" dirty="0" err="1"/>
              <a:t>DX.cat.n</a:t>
            </a:r>
            <a:r>
              <a:rPr lang="en-US" sz="1000" dirty="0"/>
              <a:t>    </a:t>
            </a:r>
            <a:r>
              <a:rPr lang="en-US" sz="1000" dirty="0" smtClean="0"/>
              <a:t>	2.213411   	1  	0.247204  	0.620449  	0.003159</a:t>
            </a:r>
            <a:endParaRPr lang="en-US" sz="1000" dirty="0"/>
          </a:p>
          <a:p>
            <a:r>
              <a:rPr lang="en-US" sz="1000" dirty="0"/>
              <a:t>1  PTEDUCAT    </a:t>
            </a:r>
            <a:r>
              <a:rPr lang="en-US" sz="1000" dirty="0" smtClean="0"/>
              <a:t>	3.034701   	1  	0.338930  	0.562126  	0.004326</a:t>
            </a:r>
            <a:endParaRPr lang="en-US" sz="1000" dirty="0"/>
          </a:p>
          <a:p>
            <a:r>
              <a:rPr lang="en-US" sz="1000" dirty="0"/>
              <a:t>2  </a:t>
            </a:r>
            <a:r>
              <a:rPr lang="en-US" sz="1000" dirty="0" smtClean="0"/>
              <a:t>APOE4    	0.929472   	1  	0.103808  	0.748169  	0.001329</a:t>
            </a:r>
            <a:endParaRPr lang="en-US" sz="1000" dirty="0"/>
          </a:p>
          <a:p>
            <a:r>
              <a:rPr lang="en-US" sz="1000" dirty="0"/>
              <a:t>3  PTGENDER   </a:t>
            </a:r>
            <a:r>
              <a:rPr lang="en-US" sz="1000" dirty="0" smtClean="0"/>
              <a:t>	54.052781   	1  	6.036876  	0.016230  	0.071836</a:t>
            </a:r>
            <a:endParaRPr lang="en-US" sz="1000" dirty="0"/>
          </a:p>
          <a:p>
            <a:pPr marL="228600" indent="-228600">
              <a:buAutoNum type="arabicPlain" startAt="4"/>
            </a:pPr>
            <a:r>
              <a:rPr lang="en-US" sz="1000" dirty="0" smtClean="0"/>
              <a:t>Residual  	698.393853  	78       	</a:t>
            </a:r>
            <a:r>
              <a:rPr lang="en-US" sz="1000" dirty="0" err="1" smtClean="0"/>
              <a:t>NaN</a:t>
            </a:r>
            <a:r>
              <a:rPr lang="en-US" sz="1000" dirty="0" smtClean="0"/>
              <a:t>       	</a:t>
            </a:r>
            <a:r>
              <a:rPr lang="en-US" sz="1000" dirty="0" err="1" smtClean="0"/>
              <a:t>NaN</a:t>
            </a:r>
            <a:r>
              <a:rPr lang="en-US" sz="1000" dirty="0" smtClean="0"/>
              <a:t>       	</a:t>
            </a:r>
            <a:r>
              <a:rPr lang="en-US" sz="1000" dirty="0" err="1" smtClean="0"/>
              <a:t>NaN</a:t>
            </a:r>
            <a:endParaRPr lang="en-US" sz="1000" dirty="0" smtClean="0"/>
          </a:p>
          <a:p>
            <a:pPr marL="228600" indent="-228600">
              <a:buAutoNum type="arabicPlain" startAt="4"/>
            </a:pPr>
            <a:endParaRPr lang="en-US" sz="1000" dirty="0"/>
          </a:p>
          <a:p>
            <a:r>
              <a:rPr lang="en-US" sz="1000" dirty="0"/>
              <a:t>Mean FDG-PET BAG stables: [0.44264944], mean FDG-PET BAG decliners: [1.77055891].</a:t>
            </a:r>
          </a:p>
          <a:p>
            <a:r>
              <a:rPr lang="en-US" sz="1000" dirty="0"/>
              <a:t>Mean MRI BAG stables: [-0.00479381], mean MRI BAG decliners: [0.95311537].</a:t>
            </a:r>
          </a:p>
        </p:txBody>
      </p:sp>
    </p:spTree>
    <p:extLst>
      <p:ext uri="{BB962C8B-B14F-4D97-AF65-F5344CB8AC3E}">
        <p14:creationId xmlns:p14="http://schemas.microsoft.com/office/powerpoint/2010/main" val="2363046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grpSp>
        <p:nvGrpSpPr>
          <p:cNvPr id="25" name="Gruppieren 24"/>
          <p:cNvGrpSpPr/>
          <p:nvPr/>
        </p:nvGrpSpPr>
        <p:grpSpPr>
          <a:xfrm>
            <a:off x="833462" y="2469815"/>
            <a:ext cx="10505907" cy="3808881"/>
            <a:chOff x="833462" y="2469815"/>
            <a:chExt cx="10505907" cy="3808881"/>
          </a:xfrm>
        </p:grpSpPr>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3462" y="2469815"/>
              <a:ext cx="10505907" cy="3808881"/>
            </a:xfrm>
            <a:prstGeom prst="rect">
              <a:avLst/>
            </a:prstGeom>
          </p:spPr>
        </p:pic>
        <p:sp>
          <p:nvSpPr>
            <p:cNvPr id="13" name="Textfeld 12"/>
            <p:cNvSpPr txBox="1"/>
            <p:nvPr/>
          </p:nvSpPr>
          <p:spPr>
            <a:xfrm>
              <a:off x="1428207" y="6050854"/>
              <a:ext cx="4450080" cy="201722"/>
            </a:xfrm>
            <a:prstGeom prst="rect">
              <a:avLst/>
            </a:prstGeom>
            <a:solidFill>
              <a:schemeClr val="bg1"/>
            </a:solidFill>
          </p:spPr>
          <p:txBody>
            <a:bodyPr wrap="square" rtlCol="0" anchor="ctr">
              <a:spAutoFit/>
            </a:bodyPr>
            <a:lstStyle/>
            <a:p>
              <a:pPr algn="ctr">
                <a:lnSpc>
                  <a:spcPts val="753"/>
                </a:lnSpc>
              </a:pPr>
              <a:r>
                <a:rPr lang="en-US" sz="1100" b="1" dirty="0" smtClean="0">
                  <a:latin typeface="Helvetica" pitchFamily="2" charset="0"/>
                </a:rPr>
                <a:t>FDG-PET BAG </a:t>
              </a:r>
              <a:r>
                <a:rPr lang="en-US" sz="1100" dirty="0">
                  <a:latin typeface="Helvetica" pitchFamily="2" charset="0"/>
                </a:rPr>
                <a:t>[years]</a:t>
              </a:r>
            </a:p>
          </p:txBody>
        </p:sp>
        <p:sp>
          <p:nvSpPr>
            <p:cNvPr id="14" name="Textfeld 13"/>
            <p:cNvSpPr txBox="1"/>
            <p:nvPr/>
          </p:nvSpPr>
          <p:spPr>
            <a:xfrm>
              <a:off x="6773005" y="6047277"/>
              <a:ext cx="4450080" cy="201722"/>
            </a:xfrm>
            <a:prstGeom prst="rect">
              <a:avLst/>
            </a:prstGeom>
            <a:solidFill>
              <a:schemeClr val="bg1"/>
            </a:solidFill>
          </p:spPr>
          <p:txBody>
            <a:bodyPr wrap="square" rtlCol="0" anchor="ctr">
              <a:spAutoFit/>
            </a:bodyPr>
            <a:lstStyle/>
            <a:p>
              <a:pPr algn="ctr">
                <a:lnSpc>
                  <a:spcPts val="753"/>
                </a:lnSpc>
              </a:pPr>
              <a:r>
                <a:rPr lang="en-US" sz="1100" b="1" dirty="0" smtClean="0">
                  <a:latin typeface="Helvetica" pitchFamily="2" charset="0"/>
                </a:rPr>
                <a:t>MRI BAG </a:t>
              </a:r>
              <a:r>
                <a:rPr lang="en-US" sz="1100" dirty="0">
                  <a:latin typeface="Helvetica" pitchFamily="2" charset="0"/>
                </a:rPr>
                <a:t>[years]</a:t>
              </a:r>
            </a:p>
          </p:txBody>
        </p:sp>
        <p:sp>
          <p:nvSpPr>
            <p:cNvPr id="15" name="Rechteck 14"/>
            <p:cNvSpPr/>
            <p:nvPr/>
          </p:nvSpPr>
          <p:spPr>
            <a:xfrm>
              <a:off x="5068389" y="2697553"/>
              <a:ext cx="505097" cy="13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hteck 15"/>
            <p:cNvSpPr/>
            <p:nvPr/>
          </p:nvSpPr>
          <p:spPr>
            <a:xfrm>
              <a:off x="5172891" y="2867372"/>
              <a:ext cx="583475" cy="32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hteck 16"/>
            <p:cNvSpPr/>
            <p:nvPr/>
          </p:nvSpPr>
          <p:spPr>
            <a:xfrm>
              <a:off x="10387105" y="2698603"/>
              <a:ext cx="505097" cy="13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hteck 17"/>
            <p:cNvSpPr/>
            <p:nvPr/>
          </p:nvSpPr>
          <p:spPr>
            <a:xfrm>
              <a:off x="10491607" y="2868422"/>
              <a:ext cx="583475" cy="32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feld 18"/>
            <p:cNvSpPr txBox="1"/>
            <p:nvPr/>
          </p:nvSpPr>
          <p:spPr>
            <a:xfrm>
              <a:off x="4781002" y="2636590"/>
              <a:ext cx="879566" cy="261610"/>
            </a:xfrm>
            <a:prstGeom prst="rect">
              <a:avLst/>
            </a:prstGeom>
            <a:noFill/>
          </p:spPr>
          <p:txBody>
            <a:bodyPr wrap="square" rtlCol="0">
              <a:spAutoFit/>
            </a:bodyPr>
            <a:lstStyle/>
            <a:p>
              <a:r>
                <a:rPr lang="en-US" sz="1100" b="1" dirty="0" smtClean="0">
                  <a:latin typeface="Helvetica" pitchFamily="2" charset="0"/>
                </a:rPr>
                <a:t>Category</a:t>
              </a:r>
              <a:endParaRPr lang="en-US" sz="1100" b="1" dirty="0">
                <a:latin typeface="Helvetica" pitchFamily="2" charset="0"/>
              </a:endParaRPr>
            </a:p>
          </p:txBody>
        </p:sp>
        <p:sp>
          <p:nvSpPr>
            <p:cNvPr id="20" name="Textfeld 19"/>
            <p:cNvSpPr txBox="1"/>
            <p:nvPr/>
          </p:nvSpPr>
          <p:spPr>
            <a:xfrm>
              <a:off x="10101938" y="2636590"/>
              <a:ext cx="885138" cy="261610"/>
            </a:xfrm>
            <a:prstGeom prst="rect">
              <a:avLst/>
            </a:prstGeom>
            <a:noFill/>
          </p:spPr>
          <p:txBody>
            <a:bodyPr wrap="square" rtlCol="0">
              <a:spAutoFit/>
            </a:bodyPr>
            <a:lstStyle/>
            <a:p>
              <a:r>
                <a:rPr lang="en-US" sz="1100" b="1" dirty="0" smtClean="0">
                  <a:latin typeface="Helvetica" pitchFamily="2" charset="0"/>
                </a:rPr>
                <a:t>Category</a:t>
              </a:r>
              <a:endParaRPr lang="en-US" sz="1100" b="1" dirty="0">
                <a:latin typeface="Helvetica" pitchFamily="2" charset="0"/>
              </a:endParaRPr>
            </a:p>
          </p:txBody>
        </p:sp>
        <p:sp>
          <p:nvSpPr>
            <p:cNvPr id="21" name="Textfeld 20"/>
            <p:cNvSpPr txBox="1"/>
            <p:nvPr/>
          </p:nvSpPr>
          <p:spPr>
            <a:xfrm>
              <a:off x="5059405" y="2787123"/>
              <a:ext cx="879566" cy="464743"/>
            </a:xfrm>
            <a:prstGeom prst="rect">
              <a:avLst/>
            </a:prstGeom>
            <a:noFill/>
          </p:spPr>
          <p:txBody>
            <a:bodyPr wrap="square" rtlCol="0">
              <a:spAutoFit/>
            </a:bodyPr>
            <a:lstStyle/>
            <a:p>
              <a:r>
                <a:rPr lang="en-US" sz="1100" dirty="0" smtClean="0">
                  <a:latin typeface="Helvetica" pitchFamily="2" charset="0"/>
                </a:rPr>
                <a:t>Stable</a:t>
              </a:r>
            </a:p>
            <a:p>
              <a:pPr>
                <a:lnSpc>
                  <a:spcPct val="120000"/>
                </a:lnSpc>
              </a:pPr>
              <a:r>
                <a:rPr lang="en-US" sz="1100" dirty="0" smtClean="0">
                  <a:latin typeface="Helvetica" pitchFamily="2" charset="0"/>
                </a:rPr>
                <a:t>Decline </a:t>
              </a:r>
              <a:endParaRPr lang="en-US" sz="1100" dirty="0">
                <a:latin typeface="Helvetica" pitchFamily="2" charset="0"/>
              </a:endParaRPr>
            </a:p>
          </p:txBody>
        </p:sp>
        <p:sp>
          <p:nvSpPr>
            <p:cNvPr id="22" name="Textfeld 21"/>
            <p:cNvSpPr txBox="1"/>
            <p:nvPr/>
          </p:nvSpPr>
          <p:spPr>
            <a:xfrm>
              <a:off x="10385995" y="2795538"/>
              <a:ext cx="879566" cy="464743"/>
            </a:xfrm>
            <a:prstGeom prst="rect">
              <a:avLst/>
            </a:prstGeom>
            <a:noFill/>
          </p:spPr>
          <p:txBody>
            <a:bodyPr wrap="square" rtlCol="0">
              <a:spAutoFit/>
            </a:bodyPr>
            <a:lstStyle/>
            <a:p>
              <a:r>
                <a:rPr lang="en-US" sz="1100" dirty="0" smtClean="0">
                  <a:latin typeface="Helvetica" pitchFamily="2" charset="0"/>
                </a:rPr>
                <a:t>Stable</a:t>
              </a:r>
            </a:p>
            <a:p>
              <a:pPr>
                <a:lnSpc>
                  <a:spcPct val="120000"/>
                </a:lnSpc>
              </a:pPr>
              <a:r>
                <a:rPr lang="en-US" sz="1100" dirty="0" smtClean="0">
                  <a:latin typeface="Helvetica" pitchFamily="2" charset="0"/>
                </a:rPr>
                <a:t>Decline </a:t>
              </a:r>
              <a:endParaRPr lang="en-US" sz="1100" dirty="0">
                <a:latin typeface="Helvetica" pitchFamily="2" charset="0"/>
              </a:endParaRPr>
            </a:p>
          </p:txBody>
        </p:sp>
        <p:sp>
          <p:nvSpPr>
            <p:cNvPr id="23" name="Textfeld 22"/>
            <p:cNvSpPr txBox="1"/>
            <p:nvPr/>
          </p:nvSpPr>
          <p:spPr>
            <a:xfrm rot="16200000">
              <a:off x="-684725" y="4120357"/>
              <a:ext cx="3307977" cy="195073"/>
            </a:xfrm>
            <a:prstGeom prst="rect">
              <a:avLst/>
            </a:prstGeom>
            <a:solidFill>
              <a:schemeClr val="bg1"/>
            </a:solidFill>
          </p:spPr>
          <p:txBody>
            <a:bodyPr wrap="square" rtlCol="0" anchor="ctr">
              <a:spAutoFit/>
            </a:bodyPr>
            <a:lstStyle/>
            <a:p>
              <a:pPr algn="ctr">
                <a:lnSpc>
                  <a:spcPts val="753"/>
                </a:lnSpc>
              </a:pPr>
              <a:r>
                <a:rPr lang="en-US" sz="1100" b="1" dirty="0" smtClean="0">
                  <a:latin typeface="Helvetica" pitchFamily="2" charset="0"/>
                </a:rPr>
                <a:t>Density</a:t>
              </a:r>
              <a:endParaRPr lang="en-US" sz="1100" b="1" dirty="0">
                <a:latin typeface="Helvetica" pitchFamily="2" charset="0"/>
              </a:endParaRPr>
            </a:p>
          </p:txBody>
        </p:sp>
        <p:sp>
          <p:nvSpPr>
            <p:cNvPr id="24" name="Textfeld 23"/>
            <p:cNvSpPr txBox="1"/>
            <p:nvPr/>
          </p:nvSpPr>
          <p:spPr>
            <a:xfrm rot="16200000">
              <a:off x="4634099" y="4120356"/>
              <a:ext cx="3307977" cy="195073"/>
            </a:xfrm>
            <a:prstGeom prst="rect">
              <a:avLst/>
            </a:prstGeom>
            <a:solidFill>
              <a:schemeClr val="bg1"/>
            </a:solidFill>
          </p:spPr>
          <p:txBody>
            <a:bodyPr wrap="square" rtlCol="0" anchor="ctr">
              <a:spAutoFit/>
            </a:bodyPr>
            <a:lstStyle/>
            <a:p>
              <a:pPr algn="ctr">
                <a:lnSpc>
                  <a:spcPts val="753"/>
                </a:lnSpc>
              </a:pPr>
              <a:r>
                <a:rPr lang="en-US" sz="1100" b="1" dirty="0" smtClean="0">
                  <a:latin typeface="Helvetica" pitchFamily="2" charset="0"/>
                </a:rPr>
                <a:t>Density</a:t>
              </a:r>
              <a:endParaRPr lang="en-US" sz="1100" b="1" dirty="0">
                <a:latin typeface="Helvetica" pitchFamily="2" charset="0"/>
              </a:endParaRPr>
            </a:p>
          </p:txBody>
        </p:sp>
      </p:grpSp>
    </p:spTree>
    <p:extLst>
      <p:ext uri="{BB962C8B-B14F-4D97-AF65-F5344CB8AC3E}">
        <p14:creationId xmlns:p14="http://schemas.microsoft.com/office/powerpoint/2010/main" val="3216842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pPr algn="ctr"/>
            <a:r>
              <a:rPr lang="en-US" dirty="0" smtClean="0"/>
              <a:t>CU</a:t>
            </a:r>
            <a:endParaRPr lang="en-US" dirty="0"/>
          </a:p>
        </p:txBody>
      </p:sp>
      <p:sp>
        <p:nvSpPr>
          <p:cNvPr id="5" name="Textplatzhalter 4"/>
          <p:cNvSpPr>
            <a:spLocks noGrp="1"/>
          </p:cNvSpPr>
          <p:nvPr>
            <p:ph type="body" idx="1"/>
          </p:nvPr>
        </p:nvSpPr>
        <p:spPr/>
        <p:txBody>
          <a:bodyPr/>
          <a:lstStyle/>
          <a:p>
            <a:endParaRPr lang="en-US"/>
          </a:p>
        </p:txBody>
      </p:sp>
    </p:spTree>
    <p:extLst>
      <p:ext uri="{BB962C8B-B14F-4D97-AF65-F5344CB8AC3E}">
        <p14:creationId xmlns:p14="http://schemas.microsoft.com/office/powerpoint/2010/main" val="648806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smtClean="0"/>
              <a:t>Correlations</a:t>
            </a:r>
            <a:endParaRPr lang="en-US" dirty="0"/>
          </a:p>
        </p:txBody>
      </p:sp>
      <p:sp>
        <p:nvSpPr>
          <p:cNvPr id="6" name="Rechteck 5"/>
          <p:cNvSpPr/>
          <p:nvPr/>
        </p:nvSpPr>
        <p:spPr>
          <a:xfrm>
            <a:off x="838200" y="2208266"/>
            <a:ext cx="6096000" cy="2246769"/>
          </a:xfrm>
          <a:prstGeom prst="rect">
            <a:avLst/>
          </a:prstGeom>
        </p:spPr>
        <p:txBody>
          <a:bodyPr>
            <a:spAutoFit/>
          </a:bodyPr>
          <a:lstStyle/>
          <a:p>
            <a:r>
              <a:rPr lang="en-US" sz="1000" dirty="0"/>
              <a:t>ADNI_EF</a:t>
            </a:r>
          </a:p>
          <a:p>
            <a:r>
              <a:rPr lang="en-US" sz="1000" dirty="0"/>
              <a:t>FDG-PET BAG</a:t>
            </a:r>
          </a:p>
          <a:p>
            <a:r>
              <a:rPr lang="en-US" sz="1000" dirty="0"/>
              <a:t>           n         r          CI95%     p-</a:t>
            </a:r>
            <a:r>
              <a:rPr lang="en-US" sz="1000" dirty="0" err="1"/>
              <a:t>val</a:t>
            </a:r>
            <a:endParaRPr lang="en-US" sz="1000" dirty="0"/>
          </a:p>
          <a:p>
            <a:r>
              <a:rPr lang="en-US" sz="1000" dirty="0"/>
              <a:t>pearson  237 -0.019401  [-0.15, 0.11]  0.768312</a:t>
            </a:r>
          </a:p>
          <a:p>
            <a:r>
              <a:rPr lang="en-US" sz="1000" dirty="0"/>
              <a:t>MRI BAG: </a:t>
            </a:r>
          </a:p>
          <a:p>
            <a:r>
              <a:rPr lang="en-US" sz="1000" dirty="0"/>
              <a:t>           n         r          CI95%     p-</a:t>
            </a:r>
            <a:r>
              <a:rPr lang="en-US" sz="1000" dirty="0" err="1"/>
              <a:t>val</a:t>
            </a:r>
            <a:endParaRPr lang="en-US" sz="1000" dirty="0"/>
          </a:p>
          <a:p>
            <a:r>
              <a:rPr lang="en-US" sz="1000" dirty="0"/>
              <a:t>pearson  237  0.022626  [-0.11, 0.15]  0.731185</a:t>
            </a:r>
          </a:p>
          <a:p>
            <a:r>
              <a:rPr lang="en-US" sz="1000" dirty="0"/>
              <a:t>ADNI_MEM</a:t>
            </a:r>
          </a:p>
          <a:p>
            <a:r>
              <a:rPr lang="en-US" sz="1000" dirty="0"/>
              <a:t>FDG-PET BAG</a:t>
            </a:r>
          </a:p>
          <a:p>
            <a:r>
              <a:rPr lang="en-US" sz="1000" dirty="0"/>
              <a:t>           n         r          CI95%     p-</a:t>
            </a:r>
            <a:r>
              <a:rPr lang="en-US" sz="1000" dirty="0" err="1"/>
              <a:t>val</a:t>
            </a:r>
            <a:endParaRPr lang="en-US" sz="1000" dirty="0"/>
          </a:p>
          <a:p>
            <a:r>
              <a:rPr lang="en-US" sz="1000" dirty="0"/>
              <a:t>pearson  237 -0.015334  [-0.14, 0.11]  0.815902</a:t>
            </a:r>
          </a:p>
          <a:p>
            <a:r>
              <a:rPr lang="en-US" sz="1000" dirty="0"/>
              <a:t>MRI BAG: </a:t>
            </a:r>
          </a:p>
          <a:p>
            <a:r>
              <a:rPr lang="en-US" sz="1000" dirty="0"/>
              <a:t>           n        r          CI95%     p-</a:t>
            </a:r>
            <a:r>
              <a:rPr lang="en-US" sz="1000" dirty="0" err="1"/>
              <a:t>val</a:t>
            </a:r>
            <a:endParaRPr lang="en-US" sz="1000" dirty="0"/>
          </a:p>
          <a:p>
            <a:r>
              <a:rPr lang="en-US" sz="1000" dirty="0"/>
              <a:t>pearson  237 -0.04841  [-0.18, 0.08]  </a:t>
            </a:r>
            <a:r>
              <a:rPr lang="en-US" sz="1000" dirty="0" smtClean="0"/>
              <a:t>0.462096</a:t>
            </a:r>
            <a:endParaRPr lang="en-US" sz="1000" dirty="0"/>
          </a:p>
        </p:txBody>
      </p:sp>
      <p:sp>
        <p:nvSpPr>
          <p:cNvPr id="7" name="Rechteck 6"/>
          <p:cNvSpPr/>
          <p:nvPr/>
        </p:nvSpPr>
        <p:spPr>
          <a:xfrm>
            <a:off x="5154706" y="592438"/>
            <a:ext cx="6096000" cy="5478423"/>
          </a:xfrm>
          <a:prstGeom prst="rect">
            <a:avLst/>
          </a:prstGeom>
        </p:spPr>
        <p:txBody>
          <a:bodyPr>
            <a:spAutoFit/>
          </a:bodyPr>
          <a:lstStyle/>
          <a:p>
            <a:r>
              <a:rPr lang="en-US" sz="1000" dirty="0"/>
              <a:t>SUMMARYSUVR_WHOLECEREBNORM</a:t>
            </a:r>
          </a:p>
          <a:p>
            <a:r>
              <a:rPr lang="en-US" sz="1000" dirty="0"/>
              <a:t>FDG-PET BAG</a:t>
            </a:r>
          </a:p>
          <a:p>
            <a:r>
              <a:rPr lang="en-US" sz="1000" dirty="0"/>
              <a:t>            n         r          CI95%     p-</a:t>
            </a:r>
            <a:r>
              <a:rPr lang="en-US" sz="1000" dirty="0" err="1"/>
              <a:t>val</a:t>
            </a:r>
            <a:endParaRPr lang="en-US" sz="1000" dirty="0"/>
          </a:p>
          <a:p>
            <a:r>
              <a:rPr lang="en-US" sz="1000" dirty="0"/>
              <a:t>spearman  230  0.061144  [-0.07, 0.19]  0.360211</a:t>
            </a:r>
          </a:p>
          <a:p>
            <a:r>
              <a:rPr lang="en-US" sz="1000" dirty="0"/>
              <a:t>MRI BAG: </a:t>
            </a:r>
          </a:p>
          <a:p>
            <a:r>
              <a:rPr lang="en-US" sz="1000" dirty="0"/>
              <a:t>            n         r          CI95%     p-</a:t>
            </a:r>
            <a:r>
              <a:rPr lang="en-US" sz="1000" dirty="0" err="1"/>
              <a:t>val</a:t>
            </a:r>
            <a:endParaRPr lang="en-US" sz="1000" dirty="0"/>
          </a:p>
          <a:p>
            <a:r>
              <a:rPr lang="en-US" sz="1000" dirty="0"/>
              <a:t>spearman  230  0.004653  [-0.13, 0.14]  0.944545</a:t>
            </a:r>
          </a:p>
          <a:p>
            <a:r>
              <a:rPr lang="en-US" sz="1000" b="1" dirty="0"/>
              <a:t>ABETA42_recalculated</a:t>
            </a:r>
          </a:p>
          <a:p>
            <a:r>
              <a:rPr lang="en-US" sz="1000" b="1" dirty="0"/>
              <a:t>FDG-PET BAG</a:t>
            </a:r>
          </a:p>
          <a:p>
            <a:r>
              <a:rPr lang="en-US" sz="1000" b="1" dirty="0"/>
              <a:t>            n         r           CI95%     p-</a:t>
            </a:r>
            <a:r>
              <a:rPr lang="en-US" sz="1000" b="1" dirty="0" err="1"/>
              <a:t>val</a:t>
            </a:r>
            <a:endParaRPr lang="en-US" sz="1000" b="1" dirty="0"/>
          </a:p>
          <a:p>
            <a:r>
              <a:rPr lang="en-US" sz="1000" b="1" dirty="0"/>
              <a:t>spearman  210 -0.144092  [-0.28, -0.01]  0.038798</a:t>
            </a:r>
          </a:p>
          <a:p>
            <a:r>
              <a:rPr lang="en-US" sz="1000" dirty="0"/>
              <a:t>MRI BAG: </a:t>
            </a:r>
          </a:p>
          <a:p>
            <a:r>
              <a:rPr lang="en-US" sz="1000" dirty="0"/>
              <a:t>            n         r          CI95%     p-</a:t>
            </a:r>
            <a:r>
              <a:rPr lang="en-US" sz="1000" dirty="0" err="1"/>
              <a:t>val</a:t>
            </a:r>
            <a:endParaRPr lang="en-US" sz="1000" dirty="0"/>
          </a:p>
          <a:p>
            <a:r>
              <a:rPr lang="en-US" sz="1000" dirty="0"/>
              <a:t>spearman  210 -0.075456  [-0.21, 0.06]  0.281061</a:t>
            </a:r>
          </a:p>
          <a:p>
            <a:r>
              <a:rPr lang="en-US" sz="1000" dirty="0"/>
              <a:t>TAU</a:t>
            </a:r>
          </a:p>
          <a:p>
            <a:r>
              <a:rPr lang="en-US" sz="1000" dirty="0"/>
              <a:t>FDG-PET BAG</a:t>
            </a:r>
          </a:p>
          <a:p>
            <a:r>
              <a:rPr lang="en-US" sz="1000" dirty="0"/>
              <a:t>            n         r         CI95%     p-</a:t>
            </a:r>
            <a:r>
              <a:rPr lang="en-US" sz="1000" dirty="0" err="1"/>
              <a:t>val</a:t>
            </a:r>
            <a:endParaRPr lang="en-US" sz="1000" dirty="0"/>
          </a:p>
          <a:p>
            <a:r>
              <a:rPr lang="en-US" sz="1000" dirty="0"/>
              <a:t>spearman  210 -0.041969  [-0.18, 0.1]  0.549195</a:t>
            </a:r>
          </a:p>
          <a:p>
            <a:r>
              <a:rPr lang="en-US" sz="1000" dirty="0"/>
              <a:t>MRI BAG: </a:t>
            </a:r>
          </a:p>
          <a:p>
            <a:r>
              <a:rPr lang="en-US" sz="1000" dirty="0"/>
              <a:t>            n         r         CI95%     p-</a:t>
            </a:r>
            <a:r>
              <a:rPr lang="en-US" sz="1000" dirty="0" err="1"/>
              <a:t>val</a:t>
            </a:r>
            <a:endParaRPr lang="en-US" sz="1000" dirty="0"/>
          </a:p>
          <a:p>
            <a:r>
              <a:rPr lang="en-US" sz="1000" dirty="0"/>
              <a:t>spearman  210 -0.065518  [-0.2, 0.07]  0.349459</a:t>
            </a:r>
          </a:p>
          <a:p>
            <a:r>
              <a:rPr lang="en-US" sz="1000" dirty="0"/>
              <a:t>PTAU</a:t>
            </a:r>
          </a:p>
          <a:p>
            <a:r>
              <a:rPr lang="en-US" sz="1000" dirty="0"/>
              <a:t>FDG-PET BAG</a:t>
            </a:r>
          </a:p>
          <a:p>
            <a:r>
              <a:rPr lang="en-US" sz="1000" dirty="0"/>
              <a:t>            n         r          CI95%     p-</a:t>
            </a:r>
            <a:r>
              <a:rPr lang="en-US" sz="1000" dirty="0" err="1"/>
              <a:t>val</a:t>
            </a:r>
            <a:endParaRPr lang="en-US" sz="1000" dirty="0"/>
          </a:p>
          <a:p>
            <a:r>
              <a:rPr lang="en-US" sz="1000" dirty="0"/>
              <a:t>spearman  209 -0.048816  [-0.18, 0.09]  0.487005</a:t>
            </a:r>
          </a:p>
          <a:p>
            <a:r>
              <a:rPr lang="en-US" sz="1000" dirty="0"/>
              <a:t>MRI BAG: </a:t>
            </a:r>
          </a:p>
          <a:p>
            <a:r>
              <a:rPr lang="en-US" sz="1000" dirty="0"/>
              <a:t>            n         r          CI95%     p-</a:t>
            </a:r>
            <a:r>
              <a:rPr lang="en-US" sz="1000" dirty="0" err="1"/>
              <a:t>val</a:t>
            </a:r>
            <a:endParaRPr lang="en-US" sz="1000" dirty="0"/>
          </a:p>
          <a:p>
            <a:r>
              <a:rPr lang="en-US" sz="1000" dirty="0"/>
              <a:t>spearman  209 -0.055656  [-0.19, 0.08]  0.428001</a:t>
            </a:r>
          </a:p>
          <a:p>
            <a:r>
              <a:rPr lang="en-US" sz="1000" b="1" dirty="0"/>
              <a:t>PTAU.ABETA42</a:t>
            </a:r>
          </a:p>
          <a:p>
            <a:r>
              <a:rPr lang="en-US" sz="1000" b="1" dirty="0"/>
              <a:t>FDG-PET BAG</a:t>
            </a:r>
          </a:p>
          <a:p>
            <a:r>
              <a:rPr lang="en-US" sz="1000" b="1" dirty="0"/>
              <a:t>            n        r          CI95%     p-</a:t>
            </a:r>
            <a:r>
              <a:rPr lang="en-US" sz="1000" b="1" dirty="0" err="1"/>
              <a:t>val</a:t>
            </a:r>
            <a:endParaRPr lang="en-US" sz="1000" b="1" dirty="0"/>
          </a:p>
          <a:p>
            <a:r>
              <a:rPr lang="en-US" sz="1000" b="1" dirty="0"/>
              <a:t>spearman  209  0.11616  [-0.02, 0.25]  0.097195</a:t>
            </a:r>
          </a:p>
          <a:p>
            <a:r>
              <a:rPr lang="en-US" sz="1000" dirty="0"/>
              <a:t>MRI BAG: </a:t>
            </a:r>
          </a:p>
          <a:p>
            <a:r>
              <a:rPr lang="en-US" sz="1000" dirty="0"/>
              <a:t>            n         r          CI95%     p-</a:t>
            </a:r>
            <a:r>
              <a:rPr lang="en-US" sz="1000" dirty="0" err="1"/>
              <a:t>val</a:t>
            </a:r>
            <a:endParaRPr lang="en-US" sz="1000" dirty="0"/>
          </a:p>
          <a:p>
            <a:r>
              <a:rPr lang="en-US" sz="1000" dirty="0"/>
              <a:t>spearman  209  0.019165  [-0.12, 0.16]  0.785052</a:t>
            </a:r>
          </a:p>
        </p:txBody>
      </p:sp>
    </p:spTree>
    <p:extLst>
      <p:ext uri="{BB962C8B-B14F-4D97-AF65-F5344CB8AC3E}">
        <p14:creationId xmlns:p14="http://schemas.microsoft.com/office/powerpoint/2010/main" val="438679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9545" y="1832443"/>
            <a:ext cx="4688696" cy="4582488"/>
          </a:xfrm>
          <a:prstGeom prst="rect">
            <a:avLst/>
          </a:prstGeom>
        </p:spPr>
      </p:pic>
      <p:sp>
        <p:nvSpPr>
          <p:cNvPr id="2" name="Titel 1"/>
          <p:cNvSpPr>
            <a:spLocks noGrp="1"/>
          </p:cNvSpPr>
          <p:nvPr>
            <p:ph type="title"/>
          </p:nvPr>
        </p:nvSpPr>
        <p:spPr/>
        <p:txBody>
          <a:bodyPr/>
          <a:lstStyle/>
          <a:p>
            <a:r>
              <a:rPr lang="en-US" dirty="0" smtClean="0"/>
              <a:t>Pathology</a:t>
            </a:r>
            <a:endParaRPr lang="en-US" dirty="0"/>
          </a:p>
        </p:txBody>
      </p:sp>
      <p:sp>
        <p:nvSpPr>
          <p:cNvPr id="8" name="Textfeld 7"/>
          <p:cNvSpPr txBox="1"/>
          <p:nvPr/>
        </p:nvSpPr>
        <p:spPr>
          <a:xfrm>
            <a:off x="1479176" y="6213209"/>
            <a:ext cx="3478306" cy="201722"/>
          </a:xfrm>
          <a:prstGeom prst="rect">
            <a:avLst/>
          </a:prstGeom>
          <a:solidFill>
            <a:schemeClr val="bg1"/>
          </a:solidFill>
        </p:spPr>
        <p:txBody>
          <a:bodyPr wrap="square" rtlCol="0" anchor="ctr">
            <a:spAutoFit/>
          </a:bodyPr>
          <a:lstStyle/>
          <a:p>
            <a:pPr algn="ctr">
              <a:lnSpc>
                <a:spcPts val="753"/>
              </a:lnSpc>
            </a:pPr>
            <a:r>
              <a:rPr lang="en-US" sz="1100" b="1" dirty="0" smtClean="0">
                <a:latin typeface="Helvetica" pitchFamily="2" charset="0"/>
              </a:rPr>
              <a:t>FDG-PET BAG </a:t>
            </a:r>
            <a:r>
              <a:rPr lang="en-US" sz="1100" dirty="0">
                <a:latin typeface="Helvetica" pitchFamily="2" charset="0"/>
              </a:rPr>
              <a:t>[years]</a:t>
            </a:r>
          </a:p>
        </p:txBody>
      </p:sp>
      <p:sp>
        <p:nvSpPr>
          <p:cNvPr id="10" name="Textfeld 9"/>
          <p:cNvSpPr txBox="1"/>
          <p:nvPr/>
        </p:nvSpPr>
        <p:spPr>
          <a:xfrm rot="16200000">
            <a:off x="-735220" y="4149890"/>
            <a:ext cx="3478306" cy="208775"/>
          </a:xfrm>
          <a:prstGeom prst="rect">
            <a:avLst/>
          </a:prstGeom>
          <a:solidFill>
            <a:schemeClr val="bg1"/>
          </a:solidFill>
        </p:spPr>
        <p:txBody>
          <a:bodyPr wrap="square" rtlCol="0" anchor="ctr">
            <a:spAutoFit/>
          </a:bodyPr>
          <a:lstStyle/>
          <a:p>
            <a:pPr algn="ctr">
              <a:lnSpc>
                <a:spcPts val="753"/>
              </a:lnSpc>
            </a:pPr>
            <a:r>
              <a:rPr lang="en-US" sz="1100" b="1" dirty="0" smtClean="0">
                <a:latin typeface="Helvetica" pitchFamily="2" charset="0"/>
              </a:rPr>
              <a:t>CSF A</a:t>
            </a:r>
            <a:r>
              <a:rPr lang="el-GR" sz="1200" b="1" dirty="0" smtClean="0">
                <a:latin typeface="Helvetica" pitchFamily="2" charset="0"/>
              </a:rPr>
              <a:t>β</a:t>
            </a:r>
            <a:r>
              <a:rPr lang="de-DE" sz="1200" b="1" baseline="-25000" dirty="0" smtClean="0">
                <a:latin typeface="Helvetica" pitchFamily="2" charset="0"/>
              </a:rPr>
              <a:t>1-42 </a:t>
            </a:r>
            <a:r>
              <a:rPr lang="de-DE" sz="1200" dirty="0" smtClean="0">
                <a:latin typeface="Helvetica" pitchFamily="2" charset="0"/>
              </a:rPr>
              <a:t>[pg/ml]</a:t>
            </a:r>
            <a:endParaRPr lang="en-US" sz="1400" dirty="0">
              <a:latin typeface="Helvetica" pitchFamily="2" charset="0"/>
            </a:endParaRPr>
          </a:p>
        </p:txBody>
      </p:sp>
    </p:spTree>
    <p:extLst>
      <p:ext uri="{BB962C8B-B14F-4D97-AF65-F5344CB8AC3E}">
        <p14:creationId xmlns:p14="http://schemas.microsoft.com/office/powerpoint/2010/main" val="1569664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3462" y="2472576"/>
            <a:ext cx="10505907" cy="3808881"/>
          </a:xfrm>
          <a:prstGeom prst="rect">
            <a:avLst/>
          </a:prstGeom>
        </p:spPr>
      </p:pic>
      <p:sp>
        <p:nvSpPr>
          <p:cNvPr id="7" name="Textfeld 6"/>
          <p:cNvSpPr txBox="1"/>
          <p:nvPr/>
        </p:nvSpPr>
        <p:spPr>
          <a:xfrm>
            <a:off x="1428207" y="6050854"/>
            <a:ext cx="4450080" cy="201722"/>
          </a:xfrm>
          <a:prstGeom prst="rect">
            <a:avLst/>
          </a:prstGeom>
          <a:solidFill>
            <a:schemeClr val="bg1"/>
          </a:solidFill>
        </p:spPr>
        <p:txBody>
          <a:bodyPr wrap="square" rtlCol="0" anchor="ctr">
            <a:spAutoFit/>
          </a:bodyPr>
          <a:lstStyle/>
          <a:p>
            <a:pPr algn="ctr">
              <a:lnSpc>
                <a:spcPts val="753"/>
              </a:lnSpc>
            </a:pPr>
            <a:r>
              <a:rPr lang="en-US" sz="1100" b="1" dirty="0" smtClean="0">
                <a:latin typeface="Helvetica" pitchFamily="2" charset="0"/>
              </a:rPr>
              <a:t>FDG-PET BAG </a:t>
            </a:r>
            <a:r>
              <a:rPr lang="en-US" sz="1100" dirty="0">
                <a:latin typeface="Helvetica" pitchFamily="2" charset="0"/>
              </a:rPr>
              <a:t>[years]</a:t>
            </a:r>
          </a:p>
        </p:txBody>
      </p:sp>
      <p:sp>
        <p:nvSpPr>
          <p:cNvPr id="8" name="Textfeld 7"/>
          <p:cNvSpPr txBox="1"/>
          <p:nvPr/>
        </p:nvSpPr>
        <p:spPr>
          <a:xfrm>
            <a:off x="6773005" y="6047277"/>
            <a:ext cx="4450080" cy="201722"/>
          </a:xfrm>
          <a:prstGeom prst="rect">
            <a:avLst/>
          </a:prstGeom>
          <a:solidFill>
            <a:schemeClr val="bg1"/>
          </a:solidFill>
        </p:spPr>
        <p:txBody>
          <a:bodyPr wrap="square" rtlCol="0" anchor="ctr">
            <a:spAutoFit/>
          </a:bodyPr>
          <a:lstStyle/>
          <a:p>
            <a:pPr algn="ctr">
              <a:lnSpc>
                <a:spcPts val="753"/>
              </a:lnSpc>
            </a:pPr>
            <a:r>
              <a:rPr lang="en-US" sz="1100" b="1" dirty="0" smtClean="0">
                <a:latin typeface="Helvetica" pitchFamily="2" charset="0"/>
              </a:rPr>
              <a:t>MRI BAG </a:t>
            </a:r>
            <a:r>
              <a:rPr lang="en-US" sz="1100" dirty="0">
                <a:latin typeface="Helvetica" pitchFamily="2" charset="0"/>
              </a:rPr>
              <a:t>[years]</a:t>
            </a:r>
          </a:p>
        </p:txBody>
      </p:sp>
      <p:sp>
        <p:nvSpPr>
          <p:cNvPr id="9" name="Rechteck 8"/>
          <p:cNvSpPr/>
          <p:nvPr/>
        </p:nvSpPr>
        <p:spPr>
          <a:xfrm>
            <a:off x="5068389" y="2697553"/>
            <a:ext cx="505097" cy="13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hteck 9"/>
          <p:cNvSpPr/>
          <p:nvPr/>
        </p:nvSpPr>
        <p:spPr>
          <a:xfrm>
            <a:off x="5172891" y="2867372"/>
            <a:ext cx="583475" cy="32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10387105" y="2698603"/>
            <a:ext cx="505097" cy="13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10491607" y="2868422"/>
            <a:ext cx="583475" cy="32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feld 12"/>
          <p:cNvSpPr txBox="1"/>
          <p:nvPr/>
        </p:nvSpPr>
        <p:spPr>
          <a:xfrm>
            <a:off x="4781002" y="2636590"/>
            <a:ext cx="879566" cy="261610"/>
          </a:xfrm>
          <a:prstGeom prst="rect">
            <a:avLst/>
          </a:prstGeom>
          <a:noFill/>
        </p:spPr>
        <p:txBody>
          <a:bodyPr wrap="square" rtlCol="0">
            <a:spAutoFit/>
          </a:bodyPr>
          <a:lstStyle/>
          <a:p>
            <a:r>
              <a:rPr lang="en-US" sz="1100" b="1" dirty="0" smtClean="0">
                <a:latin typeface="Helvetica" pitchFamily="2" charset="0"/>
              </a:rPr>
              <a:t>Category</a:t>
            </a:r>
            <a:endParaRPr lang="en-US" sz="1100" b="1" dirty="0">
              <a:latin typeface="Helvetica" pitchFamily="2" charset="0"/>
            </a:endParaRPr>
          </a:p>
        </p:txBody>
      </p:sp>
      <p:sp>
        <p:nvSpPr>
          <p:cNvPr id="14" name="Textfeld 13"/>
          <p:cNvSpPr txBox="1"/>
          <p:nvPr/>
        </p:nvSpPr>
        <p:spPr>
          <a:xfrm>
            <a:off x="10101938" y="2636590"/>
            <a:ext cx="885138" cy="261610"/>
          </a:xfrm>
          <a:prstGeom prst="rect">
            <a:avLst/>
          </a:prstGeom>
          <a:noFill/>
        </p:spPr>
        <p:txBody>
          <a:bodyPr wrap="square" rtlCol="0">
            <a:spAutoFit/>
          </a:bodyPr>
          <a:lstStyle/>
          <a:p>
            <a:r>
              <a:rPr lang="en-US" sz="1100" b="1" dirty="0" smtClean="0">
                <a:latin typeface="Helvetica" pitchFamily="2" charset="0"/>
              </a:rPr>
              <a:t>Category</a:t>
            </a:r>
            <a:endParaRPr lang="en-US" sz="1100" b="1" dirty="0">
              <a:latin typeface="Helvetica" pitchFamily="2" charset="0"/>
            </a:endParaRPr>
          </a:p>
        </p:txBody>
      </p:sp>
      <p:sp>
        <p:nvSpPr>
          <p:cNvPr id="15" name="Textfeld 14"/>
          <p:cNvSpPr txBox="1"/>
          <p:nvPr/>
        </p:nvSpPr>
        <p:spPr>
          <a:xfrm>
            <a:off x="5059405" y="2787123"/>
            <a:ext cx="879566" cy="464743"/>
          </a:xfrm>
          <a:prstGeom prst="rect">
            <a:avLst/>
          </a:prstGeom>
          <a:noFill/>
        </p:spPr>
        <p:txBody>
          <a:bodyPr wrap="square" rtlCol="0">
            <a:spAutoFit/>
          </a:bodyPr>
          <a:lstStyle/>
          <a:p>
            <a:r>
              <a:rPr lang="en-US" sz="1100" dirty="0" smtClean="0">
                <a:latin typeface="Helvetica" pitchFamily="2" charset="0"/>
              </a:rPr>
              <a:t>Stable</a:t>
            </a:r>
          </a:p>
          <a:p>
            <a:pPr>
              <a:lnSpc>
                <a:spcPct val="120000"/>
              </a:lnSpc>
            </a:pPr>
            <a:r>
              <a:rPr lang="en-US" sz="1100" dirty="0" smtClean="0">
                <a:latin typeface="Helvetica" pitchFamily="2" charset="0"/>
              </a:rPr>
              <a:t>Decline </a:t>
            </a:r>
            <a:endParaRPr lang="en-US" sz="1100" dirty="0">
              <a:latin typeface="Helvetica" pitchFamily="2" charset="0"/>
            </a:endParaRPr>
          </a:p>
        </p:txBody>
      </p:sp>
      <p:sp>
        <p:nvSpPr>
          <p:cNvPr id="16" name="Textfeld 15"/>
          <p:cNvSpPr txBox="1"/>
          <p:nvPr/>
        </p:nvSpPr>
        <p:spPr>
          <a:xfrm>
            <a:off x="10385995" y="2795538"/>
            <a:ext cx="879566" cy="464743"/>
          </a:xfrm>
          <a:prstGeom prst="rect">
            <a:avLst/>
          </a:prstGeom>
          <a:noFill/>
        </p:spPr>
        <p:txBody>
          <a:bodyPr wrap="square" rtlCol="0">
            <a:spAutoFit/>
          </a:bodyPr>
          <a:lstStyle/>
          <a:p>
            <a:r>
              <a:rPr lang="en-US" sz="1100" dirty="0" smtClean="0">
                <a:latin typeface="Helvetica" pitchFamily="2" charset="0"/>
              </a:rPr>
              <a:t>Stable</a:t>
            </a:r>
          </a:p>
          <a:p>
            <a:pPr>
              <a:lnSpc>
                <a:spcPct val="120000"/>
              </a:lnSpc>
            </a:pPr>
            <a:r>
              <a:rPr lang="en-US" sz="1100" dirty="0" smtClean="0">
                <a:latin typeface="Helvetica" pitchFamily="2" charset="0"/>
              </a:rPr>
              <a:t>Decline </a:t>
            </a:r>
            <a:endParaRPr lang="en-US" sz="1100" dirty="0">
              <a:latin typeface="Helvetica" pitchFamily="2" charset="0"/>
            </a:endParaRPr>
          </a:p>
        </p:txBody>
      </p:sp>
      <p:sp>
        <p:nvSpPr>
          <p:cNvPr id="18" name="Textfeld 17"/>
          <p:cNvSpPr txBox="1"/>
          <p:nvPr/>
        </p:nvSpPr>
        <p:spPr>
          <a:xfrm rot="16200000">
            <a:off x="-684725" y="4120357"/>
            <a:ext cx="3307977" cy="195073"/>
          </a:xfrm>
          <a:prstGeom prst="rect">
            <a:avLst/>
          </a:prstGeom>
          <a:solidFill>
            <a:schemeClr val="bg1"/>
          </a:solidFill>
        </p:spPr>
        <p:txBody>
          <a:bodyPr wrap="square" rtlCol="0" anchor="ctr">
            <a:spAutoFit/>
          </a:bodyPr>
          <a:lstStyle/>
          <a:p>
            <a:pPr algn="ctr">
              <a:lnSpc>
                <a:spcPts val="753"/>
              </a:lnSpc>
            </a:pPr>
            <a:r>
              <a:rPr lang="en-US" sz="1100" b="1" dirty="0" smtClean="0">
                <a:latin typeface="Helvetica" pitchFamily="2" charset="0"/>
              </a:rPr>
              <a:t>Density</a:t>
            </a:r>
            <a:endParaRPr lang="en-US" sz="1100" b="1" dirty="0">
              <a:latin typeface="Helvetica" pitchFamily="2" charset="0"/>
            </a:endParaRPr>
          </a:p>
        </p:txBody>
      </p:sp>
      <p:sp>
        <p:nvSpPr>
          <p:cNvPr id="19" name="Textfeld 18"/>
          <p:cNvSpPr txBox="1"/>
          <p:nvPr/>
        </p:nvSpPr>
        <p:spPr>
          <a:xfrm rot="16200000">
            <a:off x="4634099" y="4120356"/>
            <a:ext cx="3307977" cy="195073"/>
          </a:xfrm>
          <a:prstGeom prst="rect">
            <a:avLst/>
          </a:prstGeom>
          <a:solidFill>
            <a:schemeClr val="bg1"/>
          </a:solidFill>
        </p:spPr>
        <p:txBody>
          <a:bodyPr wrap="square" rtlCol="0" anchor="ctr">
            <a:spAutoFit/>
          </a:bodyPr>
          <a:lstStyle/>
          <a:p>
            <a:pPr algn="ctr">
              <a:lnSpc>
                <a:spcPts val="753"/>
              </a:lnSpc>
            </a:pPr>
            <a:r>
              <a:rPr lang="en-US" sz="1100" b="1" dirty="0" smtClean="0">
                <a:latin typeface="Helvetica" pitchFamily="2" charset="0"/>
              </a:rPr>
              <a:t>Density</a:t>
            </a:r>
            <a:endParaRPr lang="en-US" sz="1100" b="1" dirty="0">
              <a:latin typeface="Helvetica" pitchFamily="2" charset="0"/>
            </a:endParaRPr>
          </a:p>
        </p:txBody>
      </p:sp>
    </p:spTree>
    <p:extLst>
      <p:ext uri="{BB962C8B-B14F-4D97-AF65-F5344CB8AC3E}">
        <p14:creationId xmlns:p14="http://schemas.microsoft.com/office/powerpoint/2010/main" val="2190040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Cognitive Outcome</a:t>
            </a:r>
            <a:endParaRPr lang="en-US" dirty="0"/>
          </a:p>
        </p:txBody>
      </p:sp>
      <p:sp>
        <p:nvSpPr>
          <p:cNvPr id="3" name="Rechteck 2"/>
          <p:cNvSpPr/>
          <p:nvPr/>
        </p:nvSpPr>
        <p:spPr>
          <a:xfrm>
            <a:off x="7726490" y="1059597"/>
            <a:ext cx="2673655" cy="3785652"/>
          </a:xfrm>
          <a:prstGeom prst="rect">
            <a:avLst/>
          </a:prstGeom>
        </p:spPr>
        <p:txBody>
          <a:bodyPr wrap="square">
            <a:spAutoFit/>
          </a:bodyPr>
          <a:lstStyle/>
          <a:p>
            <a:r>
              <a:rPr lang="en-US" sz="1000" dirty="0"/>
              <a:t>PET.BAG</a:t>
            </a:r>
          </a:p>
          <a:p>
            <a:r>
              <a:rPr lang="en-US" sz="1000" dirty="0"/>
              <a:t>237 subjects with full information.</a:t>
            </a:r>
          </a:p>
          <a:p>
            <a:r>
              <a:rPr lang="en-US" sz="1000" dirty="0"/>
              <a:t>AUC:  0.6305555555555555</a:t>
            </a:r>
          </a:p>
          <a:p>
            <a:r>
              <a:rPr lang="en-US" sz="1000" dirty="0"/>
              <a:t>MRI.BAG</a:t>
            </a:r>
          </a:p>
          <a:p>
            <a:r>
              <a:rPr lang="en-US" sz="1000" dirty="0"/>
              <a:t>237 subjects with full information.</a:t>
            </a:r>
          </a:p>
          <a:p>
            <a:r>
              <a:rPr lang="en-US" sz="1000" dirty="0"/>
              <a:t>AUC:  0.5564935064935066</a:t>
            </a:r>
          </a:p>
          <a:p>
            <a:r>
              <a:rPr lang="en-US" sz="1000" dirty="0" err="1"/>
              <a:t>Hippocampus_GMV</a:t>
            </a:r>
            <a:endParaRPr lang="en-US" sz="1000" dirty="0"/>
          </a:p>
          <a:p>
            <a:r>
              <a:rPr lang="en-US" sz="1000" dirty="0"/>
              <a:t>237 subjects with full information.</a:t>
            </a:r>
          </a:p>
          <a:p>
            <a:r>
              <a:rPr lang="en-US" sz="1000" dirty="0"/>
              <a:t>AUC:  0.7373737373737373</a:t>
            </a:r>
          </a:p>
          <a:p>
            <a:r>
              <a:rPr lang="en-US" sz="1000" dirty="0"/>
              <a:t>SUMMARYSUVR_WHOLECEREBNORM</a:t>
            </a:r>
          </a:p>
          <a:p>
            <a:r>
              <a:rPr lang="en-US" sz="1000" dirty="0"/>
              <a:t>230 subjects with full information.</a:t>
            </a:r>
          </a:p>
          <a:p>
            <a:r>
              <a:rPr lang="en-US" sz="1000" dirty="0"/>
              <a:t>AUC:  0.5454761904761904</a:t>
            </a:r>
          </a:p>
          <a:p>
            <a:r>
              <a:rPr lang="en-US" sz="1000" dirty="0" err="1"/>
              <a:t>Precuneus_SUVR</a:t>
            </a:r>
            <a:endParaRPr lang="en-US" sz="1000" dirty="0"/>
          </a:p>
          <a:p>
            <a:r>
              <a:rPr lang="en-US" sz="1000" dirty="0"/>
              <a:t>237 subjects with full information.</a:t>
            </a:r>
          </a:p>
          <a:p>
            <a:r>
              <a:rPr lang="en-US" sz="1000" dirty="0"/>
              <a:t>AUC:  0.5762626262626263</a:t>
            </a:r>
          </a:p>
          <a:p>
            <a:r>
              <a:rPr lang="en-US" sz="1000" dirty="0"/>
              <a:t>PTAU.ABETA42</a:t>
            </a:r>
          </a:p>
          <a:p>
            <a:r>
              <a:rPr lang="en-US" sz="1000" dirty="0"/>
              <a:t>209 subjects with full information.</a:t>
            </a:r>
          </a:p>
          <a:p>
            <a:r>
              <a:rPr lang="en-US" sz="1000" dirty="0"/>
              <a:t>AUC:  0.6052631578947368</a:t>
            </a:r>
          </a:p>
          <a:p>
            <a:r>
              <a:rPr lang="en-US" sz="1000" dirty="0"/>
              <a:t>ADNI_MEM</a:t>
            </a:r>
          </a:p>
          <a:p>
            <a:r>
              <a:rPr lang="en-US" sz="1000" dirty="0"/>
              <a:t>237 subjects with full information.</a:t>
            </a:r>
          </a:p>
          <a:p>
            <a:r>
              <a:rPr lang="en-US" sz="1000" dirty="0"/>
              <a:t>AUC:  0.7696969696969698</a:t>
            </a:r>
          </a:p>
          <a:p>
            <a:r>
              <a:rPr lang="en-US" sz="1000" dirty="0" err="1"/>
              <a:t>meanage</a:t>
            </a:r>
            <a:endParaRPr lang="en-US" sz="1000" dirty="0"/>
          </a:p>
          <a:p>
            <a:r>
              <a:rPr lang="en-US" sz="1000" dirty="0"/>
              <a:t>237 subjects with full information.</a:t>
            </a:r>
          </a:p>
          <a:p>
            <a:r>
              <a:rPr lang="en-US" sz="1000" dirty="0"/>
              <a:t>AUC:  0.6384199134199134</a:t>
            </a:r>
          </a:p>
        </p:txBody>
      </p:sp>
      <p:sp>
        <p:nvSpPr>
          <p:cNvPr id="5" name="Rechteck 4"/>
          <p:cNvSpPr/>
          <p:nvPr/>
        </p:nvSpPr>
        <p:spPr>
          <a:xfrm>
            <a:off x="932873" y="2598480"/>
            <a:ext cx="6456218" cy="2246769"/>
          </a:xfrm>
          <a:prstGeom prst="rect">
            <a:avLst/>
          </a:prstGeom>
        </p:spPr>
        <p:txBody>
          <a:bodyPr wrap="square">
            <a:spAutoFit/>
          </a:bodyPr>
          <a:lstStyle/>
          <a:p>
            <a:r>
              <a:rPr lang="en-US" sz="1000" dirty="0"/>
              <a:t>FDG-PET BAG:       Source           SS   DF         F     p-</a:t>
            </a:r>
            <a:r>
              <a:rPr lang="en-US" sz="1000" dirty="0" err="1"/>
              <a:t>unc</a:t>
            </a:r>
            <a:r>
              <a:rPr lang="en-US" sz="1000" dirty="0"/>
              <a:t>       np2</a:t>
            </a:r>
          </a:p>
          <a:p>
            <a:r>
              <a:rPr lang="en-US" sz="1000" dirty="0"/>
              <a:t>0  </a:t>
            </a:r>
            <a:r>
              <a:rPr lang="en-US" sz="1000" dirty="0" err="1"/>
              <a:t>DX.cat.n</a:t>
            </a:r>
            <a:r>
              <a:rPr lang="en-US" sz="1000" dirty="0"/>
              <a:t>     6.837289    1  0.619197  0.432149  0.002662</a:t>
            </a:r>
          </a:p>
          <a:p>
            <a:r>
              <a:rPr lang="en-US" sz="1000" dirty="0"/>
              <a:t>1  PTEDUCAT    23.887457    1  2.163292  0.142697  0.009238</a:t>
            </a:r>
          </a:p>
          <a:p>
            <a:r>
              <a:rPr lang="en-US" sz="1000" dirty="0"/>
              <a:t>2     APOE4     1.361825    1  0.123329  0.725770  0.000531</a:t>
            </a:r>
          </a:p>
          <a:p>
            <a:r>
              <a:rPr lang="en-US" sz="1000" dirty="0"/>
              <a:t>3  PTGENDER    16.879719    1  1.528658  0.217564  0.006546</a:t>
            </a:r>
          </a:p>
          <a:p>
            <a:r>
              <a:rPr lang="en-US" sz="1000" dirty="0"/>
              <a:t>4  Residual  2561.785948  232       </a:t>
            </a:r>
            <a:r>
              <a:rPr lang="en-US" sz="1000" dirty="0" err="1"/>
              <a:t>NaN</a:t>
            </a:r>
            <a:r>
              <a:rPr lang="en-US" sz="1000" dirty="0"/>
              <a:t>       </a:t>
            </a:r>
            <a:r>
              <a:rPr lang="en-US" sz="1000" dirty="0" err="1"/>
              <a:t>NaN</a:t>
            </a:r>
            <a:r>
              <a:rPr lang="en-US" sz="1000" dirty="0"/>
              <a:t>       </a:t>
            </a:r>
            <a:r>
              <a:rPr lang="en-US" sz="1000" dirty="0" err="1"/>
              <a:t>NaN</a:t>
            </a:r>
            <a:endParaRPr lang="en-US" sz="1000" dirty="0"/>
          </a:p>
          <a:p>
            <a:r>
              <a:rPr lang="en-US" sz="1000" dirty="0"/>
              <a:t>MRI BAG:       Source           SS   DF          F     p-</a:t>
            </a:r>
            <a:r>
              <a:rPr lang="en-US" sz="1000" dirty="0" err="1"/>
              <a:t>unc</a:t>
            </a:r>
            <a:r>
              <a:rPr lang="en-US" sz="1000" dirty="0"/>
              <a:t>       np2</a:t>
            </a:r>
          </a:p>
          <a:p>
            <a:r>
              <a:rPr lang="en-US" sz="1000" dirty="0"/>
              <a:t>0  </a:t>
            </a:r>
            <a:r>
              <a:rPr lang="en-US" sz="1000" dirty="0" err="1"/>
              <a:t>DX.cat.n</a:t>
            </a:r>
            <a:r>
              <a:rPr lang="en-US" sz="1000" dirty="0"/>
              <a:t>     8.060314    1   0.870007  0.351923  0.003736</a:t>
            </a:r>
          </a:p>
          <a:p>
            <a:r>
              <a:rPr lang="en-US" sz="1000" dirty="0"/>
              <a:t>1  PTEDUCAT     2.160633    1   0.233212  0.629607  0.001004</a:t>
            </a:r>
          </a:p>
          <a:p>
            <a:r>
              <a:rPr lang="en-US" sz="1000" dirty="0"/>
              <a:t>2     APOE4     1.332777    1   0.143856  0.704824  0.000620</a:t>
            </a:r>
          </a:p>
          <a:p>
            <a:r>
              <a:rPr lang="en-US" sz="1000" dirty="0"/>
              <a:t>3  PTGENDER   175.282953    1  18.919538  0.000020  0.075401</a:t>
            </a:r>
          </a:p>
          <a:p>
            <a:r>
              <a:rPr lang="en-US" sz="1000" dirty="0"/>
              <a:t>4  Residual  2149.399517  232        </a:t>
            </a:r>
            <a:r>
              <a:rPr lang="en-US" sz="1000" dirty="0" err="1"/>
              <a:t>NaN</a:t>
            </a:r>
            <a:r>
              <a:rPr lang="en-US" sz="1000" dirty="0"/>
              <a:t>       </a:t>
            </a:r>
            <a:r>
              <a:rPr lang="en-US" sz="1000" dirty="0" err="1"/>
              <a:t>NaN</a:t>
            </a:r>
            <a:r>
              <a:rPr lang="en-US" sz="1000" dirty="0"/>
              <a:t>       </a:t>
            </a:r>
            <a:r>
              <a:rPr lang="en-US" sz="1000" dirty="0" err="1"/>
              <a:t>NaN</a:t>
            </a:r>
            <a:endParaRPr lang="en-US" sz="1000" dirty="0"/>
          </a:p>
          <a:p>
            <a:r>
              <a:rPr lang="en-US" sz="1000" dirty="0"/>
              <a:t>Mean PET BAG stables: [0.23242853], mean PET BAG decliners: [0.6248515].</a:t>
            </a:r>
          </a:p>
          <a:p>
            <a:r>
              <a:rPr lang="en-US" sz="1000" dirty="0"/>
              <a:t>Mean MRI BAG stables: [0.01487119], mean MRI BAG decliners: [0.83653551].</a:t>
            </a:r>
          </a:p>
        </p:txBody>
      </p:sp>
    </p:spTree>
    <p:extLst>
      <p:ext uri="{BB962C8B-B14F-4D97-AF65-F5344CB8AC3E}">
        <p14:creationId xmlns:p14="http://schemas.microsoft.com/office/powerpoint/2010/main" val="3948443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rotWithShape="1">
          <a:blip r:embed="rId2">
            <a:extLst>
              <a:ext uri="{28A0092B-C50C-407E-A947-70E740481C1C}">
                <a14:useLocalDpi xmlns:a14="http://schemas.microsoft.com/office/drawing/2010/main" val="0"/>
              </a:ext>
            </a:extLst>
          </a:blip>
          <a:srcRect t="6152"/>
          <a:stretch/>
        </p:blipFill>
        <p:spPr>
          <a:xfrm>
            <a:off x="3268923" y="2222466"/>
            <a:ext cx="5285242" cy="3904582"/>
          </a:xfrm>
          <a:prstGeom prst="rect">
            <a:avLst/>
          </a:prstGeom>
        </p:spPr>
      </p:pic>
      <p:sp>
        <p:nvSpPr>
          <p:cNvPr id="2" name="Titel 1"/>
          <p:cNvSpPr>
            <a:spLocks noGrp="1"/>
          </p:cNvSpPr>
          <p:nvPr>
            <p:ph type="title"/>
          </p:nvPr>
        </p:nvSpPr>
        <p:spPr/>
        <p:txBody>
          <a:bodyPr/>
          <a:lstStyle/>
          <a:p>
            <a:endParaRPr lang="en-US"/>
          </a:p>
        </p:txBody>
      </p:sp>
      <p:sp>
        <p:nvSpPr>
          <p:cNvPr id="8" name="Textfeld 7"/>
          <p:cNvSpPr txBox="1"/>
          <p:nvPr/>
        </p:nvSpPr>
        <p:spPr>
          <a:xfrm>
            <a:off x="3818455" y="5877252"/>
            <a:ext cx="4549418" cy="201722"/>
          </a:xfrm>
          <a:prstGeom prst="rect">
            <a:avLst/>
          </a:prstGeom>
          <a:solidFill>
            <a:schemeClr val="bg1"/>
          </a:solidFill>
        </p:spPr>
        <p:txBody>
          <a:bodyPr wrap="square" rtlCol="0" anchor="ctr">
            <a:spAutoFit/>
          </a:bodyPr>
          <a:lstStyle/>
          <a:p>
            <a:pPr algn="ctr">
              <a:lnSpc>
                <a:spcPts val="753"/>
              </a:lnSpc>
            </a:pPr>
            <a:r>
              <a:rPr lang="en-US" sz="1100" b="1" dirty="0" smtClean="0">
                <a:latin typeface="Helvetica" pitchFamily="2" charset="0"/>
              </a:rPr>
              <a:t>1-Specificity</a:t>
            </a:r>
            <a:endParaRPr lang="en-US" sz="1100" dirty="0">
              <a:latin typeface="Helvetica" pitchFamily="2" charset="0"/>
            </a:endParaRPr>
          </a:p>
        </p:txBody>
      </p:sp>
      <p:sp>
        <p:nvSpPr>
          <p:cNvPr id="9" name="Textfeld 8"/>
          <p:cNvSpPr txBox="1"/>
          <p:nvPr/>
        </p:nvSpPr>
        <p:spPr>
          <a:xfrm rot="16200000">
            <a:off x="1703434" y="3856213"/>
            <a:ext cx="3415554" cy="194925"/>
          </a:xfrm>
          <a:prstGeom prst="rect">
            <a:avLst/>
          </a:prstGeom>
          <a:solidFill>
            <a:schemeClr val="bg1"/>
          </a:solidFill>
        </p:spPr>
        <p:txBody>
          <a:bodyPr wrap="square" rtlCol="0" anchor="ctr">
            <a:spAutoFit/>
          </a:bodyPr>
          <a:lstStyle/>
          <a:p>
            <a:pPr algn="ctr">
              <a:lnSpc>
                <a:spcPts val="753"/>
              </a:lnSpc>
            </a:pPr>
            <a:r>
              <a:rPr lang="en-US" sz="1100" b="1" dirty="0" smtClean="0">
                <a:latin typeface="Helvetica" pitchFamily="2" charset="0"/>
              </a:rPr>
              <a:t>Sensitivity</a:t>
            </a:r>
            <a:endParaRPr lang="en-US" sz="1100" dirty="0">
              <a:latin typeface="Helvetica" pitchFamily="2" charset="0"/>
            </a:endParaRPr>
          </a:p>
        </p:txBody>
      </p:sp>
      <p:sp>
        <p:nvSpPr>
          <p:cNvPr id="11" name="Rechteck 10"/>
          <p:cNvSpPr/>
          <p:nvPr/>
        </p:nvSpPr>
        <p:spPr>
          <a:xfrm>
            <a:off x="6400800" y="4410635"/>
            <a:ext cx="1882588" cy="1147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7162800" y="4168588"/>
            <a:ext cx="1205073" cy="1442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feld 9"/>
          <p:cNvSpPr txBox="1"/>
          <p:nvPr/>
        </p:nvSpPr>
        <p:spPr>
          <a:xfrm>
            <a:off x="6363393" y="4347720"/>
            <a:ext cx="1579418" cy="1261884"/>
          </a:xfrm>
          <a:prstGeom prst="rect">
            <a:avLst/>
          </a:prstGeom>
          <a:noFill/>
        </p:spPr>
        <p:txBody>
          <a:bodyPr wrap="square" rtlCol="0">
            <a:spAutoFit/>
          </a:bodyPr>
          <a:lstStyle/>
          <a:p>
            <a:r>
              <a:rPr lang="en-US" sz="950" b="1" dirty="0" smtClean="0">
                <a:latin typeface="Helvetica" pitchFamily="2" charset="0"/>
              </a:rPr>
              <a:t>FDG-PET BAG</a:t>
            </a:r>
          </a:p>
          <a:p>
            <a:r>
              <a:rPr lang="en-US" sz="950" b="1" dirty="0" smtClean="0">
                <a:latin typeface="Helvetica" pitchFamily="2" charset="0"/>
              </a:rPr>
              <a:t>MRI BAG</a:t>
            </a:r>
          </a:p>
          <a:p>
            <a:r>
              <a:rPr lang="en-US" sz="950" b="1" dirty="0" smtClean="0">
                <a:latin typeface="Helvetica" pitchFamily="2" charset="0"/>
              </a:rPr>
              <a:t>Hippocampus GMV</a:t>
            </a:r>
          </a:p>
          <a:p>
            <a:r>
              <a:rPr lang="en-US" sz="950" b="1" dirty="0" smtClean="0">
                <a:latin typeface="Helvetica" pitchFamily="2" charset="0"/>
              </a:rPr>
              <a:t>AV45-PET </a:t>
            </a:r>
          </a:p>
          <a:p>
            <a:r>
              <a:rPr lang="en-US" sz="950" b="1" dirty="0" smtClean="0">
                <a:latin typeface="Helvetica" pitchFamily="2" charset="0"/>
              </a:rPr>
              <a:t>Precuneus SUVR</a:t>
            </a:r>
          </a:p>
          <a:p>
            <a:r>
              <a:rPr lang="en-US" sz="950" b="1" dirty="0" smtClean="0">
                <a:latin typeface="Helvetica" pitchFamily="2" charset="0"/>
              </a:rPr>
              <a:t>p-tau</a:t>
            </a:r>
            <a:r>
              <a:rPr lang="en-US" sz="950" b="1" baseline="-25000" dirty="0" smtClean="0">
                <a:latin typeface="Helvetica" pitchFamily="2" charset="0"/>
              </a:rPr>
              <a:t>181</a:t>
            </a:r>
            <a:r>
              <a:rPr lang="en-US" sz="950" b="1" dirty="0" smtClean="0">
                <a:latin typeface="Helvetica" pitchFamily="2" charset="0"/>
              </a:rPr>
              <a:t>/A</a:t>
            </a:r>
            <a:r>
              <a:rPr lang="el-GR" sz="950" b="1" dirty="0" smtClean="0">
                <a:latin typeface="Helvetica" pitchFamily="2" charset="0"/>
              </a:rPr>
              <a:t>β</a:t>
            </a:r>
            <a:r>
              <a:rPr lang="de-DE" sz="950" b="1" baseline="-25000" dirty="0" smtClean="0">
                <a:latin typeface="Helvetica" pitchFamily="2" charset="0"/>
              </a:rPr>
              <a:t>1-42</a:t>
            </a:r>
            <a:r>
              <a:rPr lang="de-DE" sz="950" b="1" dirty="0" smtClean="0">
                <a:latin typeface="Helvetica" pitchFamily="2" charset="0"/>
              </a:rPr>
              <a:t> </a:t>
            </a:r>
            <a:r>
              <a:rPr lang="de-DE" sz="950" b="1" dirty="0" err="1" smtClean="0">
                <a:latin typeface="Helvetica" pitchFamily="2" charset="0"/>
              </a:rPr>
              <a:t>ratio</a:t>
            </a:r>
            <a:endParaRPr lang="en-US" sz="950" b="1" dirty="0" smtClean="0">
              <a:latin typeface="Helvetica" pitchFamily="2" charset="0"/>
            </a:endParaRPr>
          </a:p>
          <a:p>
            <a:r>
              <a:rPr lang="en-US" sz="950" b="1" dirty="0" smtClean="0">
                <a:latin typeface="Helvetica" pitchFamily="2" charset="0"/>
              </a:rPr>
              <a:t>ADNI-MEM</a:t>
            </a:r>
          </a:p>
          <a:p>
            <a:r>
              <a:rPr lang="en-US" sz="950" b="1" dirty="0" smtClean="0">
                <a:latin typeface="Helvetica" pitchFamily="2" charset="0"/>
              </a:rPr>
              <a:t>age</a:t>
            </a:r>
            <a:endParaRPr lang="en-US" sz="950" b="1" dirty="0">
              <a:latin typeface="Helvetica" pitchFamily="2" charset="0"/>
            </a:endParaRPr>
          </a:p>
        </p:txBody>
      </p:sp>
      <p:sp>
        <p:nvSpPr>
          <p:cNvPr id="14" name="Abgerundetes Rechteck 13"/>
          <p:cNvSpPr/>
          <p:nvPr/>
        </p:nvSpPr>
        <p:spPr>
          <a:xfrm>
            <a:off x="6076540" y="4393275"/>
            <a:ext cx="2064718" cy="1188000"/>
          </a:xfrm>
          <a:prstGeom prst="roundRect">
            <a:avLst>
              <a:gd name="adj" fmla="val 1823"/>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9343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pPr algn="ctr"/>
            <a:r>
              <a:rPr lang="en-US" dirty="0" smtClean="0"/>
              <a:t>MCI</a:t>
            </a:r>
            <a:endParaRPr lang="en-US" dirty="0"/>
          </a:p>
        </p:txBody>
      </p:sp>
      <p:sp>
        <p:nvSpPr>
          <p:cNvPr id="5" name="Textplatzhalter 4"/>
          <p:cNvSpPr>
            <a:spLocks noGrp="1"/>
          </p:cNvSpPr>
          <p:nvPr>
            <p:ph type="body" idx="1"/>
          </p:nvPr>
        </p:nvSpPr>
        <p:spPr/>
        <p:txBody>
          <a:bodyPr/>
          <a:lstStyle/>
          <a:p>
            <a:endParaRPr lang="en-US"/>
          </a:p>
        </p:txBody>
      </p:sp>
    </p:spTree>
    <p:extLst>
      <p:ext uri="{BB962C8B-B14F-4D97-AF65-F5344CB8AC3E}">
        <p14:creationId xmlns:p14="http://schemas.microsoft.com/office/powerpoint/2010/main" val="202631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Feature Importance</a:t>
            </a:r>
            <a:endParaRPr lang="en-US" dirty="0"/>
          </a:p>
        </p:txBody>
      </p:sp>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9181" y="3531674"/>
            <a:ext cx="3959807" cy="2915388"/>
          </a:xfrm>
          <a:prstGeom prst="rect">
            <a:avLst/>
          </a:prstGeom>
        </p:spPr>
      </p:pic>
      <p:sp>
        <p:nvSpPr>
          <p:cNvPr id="5" name="Textfeld 4"/>
          <p:cNvSpPr txBox="1"/>
          <p:nvPr/>
        </p:nvSpPr>
        <p:spPr>
          <a:xfrm>
            <a:off x="546846" y="1690688"/>
            <a:ext cx="5405718" cy="4616648"/>
          </a:xfrm>
          <a:prstGeom prst="rect">
            <a:avLst/>
          </a:prstGeom>
          <a:noFill/>
        </p:spPr>
        <p:txBody>
          <a:bodyPr wrap="square" rtlCol="0">
            <a:spAutoFit/>
          </a:bodyPr>
          <a:lstStyle/>
          <a:p>
            <a:r>
              <a:rPr lang="en-US" sz="1400" dirty="0" smtClean="0"/>
              <a:t>MRI most important:</a:t>
            </a:r>
          </a:p>
          <a:p>
            <a:r>
              <a:rPr lang="pt-BR" sz="1400" dirty="0"/>
              <a:t>Hippocampus_R         </a:t>
            </a:r>
            <a:r>
              <a:rPr lang="pt-BR" sz="1400" dirty="0" smtClean="0"/>
              <a:t>0.103435  SC</a:t>
            </a:r>
            <a:endParaRPr lang="pt-BR" sz="1400" dirty="0"/>
          </a:p>
          <a:p>
            <a:r>
              <a:rPr lang="pt-BR" sz="1400" dirty="0"/>
              <a:t>Hippocampus_L         </a:t>
            </a:r>
            <a:r>
              <a:rPr lang="pt-BR" sz="1400" dirty="0" smtClean="0"/>
              <a:t>0.097946   SC</a:t>
            </a:r>
            <a:endParaRPr lang="pt-BR" sz="1400" dirty="0"/>
          </a:p>
          <a:p>
            <a:r>
              <a:rPr lang="pt-BR" sz="1400" dirty="0"/>
              <a:t>Fusiform_R            </a:t>
            </a:r>
            <a:r>
              <a:rPr lang="pt-BR" sz="1400" dirty="0" smtClean="0"/>
              <a:t>0.044986         T</a:t>
            </a:r>
            <a:endParaRPr lang="pt-BR" sz="1400" dirty="0"/>
          </a:p>
          <a:p>
            <a:r>
              <a:rPr lang="pt-BR" sz="1400" dirty="0"/>
              <a:t>Temporal_Mid_L        </a:t>
            </a:r>
            <a:r>
              <a:rPr lang="pt-BR" sz="1400" dirty="0" smtClean="0"/>
              <a:t>0.037761   T</a:t>
            </a:r>
            <a:endParaRPr lang="pt-BR" sz="1400" dirty="0"/>
          </a:p>
          <a:p>
            <a:r>
              <a:rPr lang="pt-BR" sz="1400" dirty="0"/>
              <a:t>Precentral_L          </a:t>
            </a:r>
            <a:r>
              <a:rPr lang="pt-BR" sz="1400" dirty="0" smtClean="0"/>
              <a:t>0.034999         F</a:t>
            </a:r>
            <a:endParaRPr lang="pt-BR" sz="1400" dirty="0"/>
          </a:p>
          <a:p>
            <a:r>
              <a:rPr lang="pt-BR" sz="1400" dirty="0"/>
              <a:t>Frontal_Sup_Orb_R     </a:t>
            </a:r>
            <a:r>
              <a:rPr lang="pt-BR" sz="1400" dirty="0" smtClean="0"/>
              <a:t>0.030697  F</a:t>
            </a:r>
            <a:endParaRPr lang="pt-BR" sz="1400" dirty="0"/>
          </a:p>
          <a:p>
            <a:r>
              <a:rPr lang="pt-BR" sz="1400" dirty="0"/>
              <a:t>Putamen_L             </a:t>
            </a:r>
            <a:r>
              <a:rPr lang="pt-BR" sz="1400" dirty="0" smtClean="0"/>
              <a:t>0.028467        SC</a:t>
            </a:r>
            <a:endParaRPr lang="pt-BR" sz="1400" dirty="0"/>
          </a:p>
          <a:p>
            <a:r>
              <a:rPr lang="pt-BR" sz="1400" dirty="0"/>
              <a:t>Cuneus_R              </a:t>
            </a:r>
            <a:r>
              <a:rPr lang="pt-BR" sz="1400" dirty="0" smtClean="0"/>
              <a:t>0.026757         Par</a:t>
            </a:r>
          </a:p>
          <a:p>
            <a:r>
              <a:rPr lang="pt-BR" sz="1400" dirty="0" smtClean="0"/>
              <a:t>Temporal, frontal and subcortical</a:t>
            </a:r>
          </a:p>
          <a:p>
            <a:endParaRPr lang="pt-BR" sz="1400" dirty="0"/>
          </a:p>
          <a:p>
            <a:r>
              <a:rPr lang="pt-BR" sz="1400" dirty="0" smtClean="0"/>
              <a:t>PET most important:</a:t>
            </a:r>
          </a:p>
          <a:p>
            <a:r>
              <a:rPr lang="pt-BR" sz="1400" dirty="0" smtClean="0"/>
              <a:t>Glob pallidus_R            0.193169  SC</a:t>
            </a:r>
            <a:endParaRPr lang="pt-BR" sz="1400" dirty="0"/>
          </a:p>
          <a:p>
            <a:r>
              <a:rPr lang="pt-BR" sz="1400" dirty="0"/>
              <a:t>Heschl_L              </a:t>
            </a:r>
            <a:r>
              <a:rPr lang="pt-BR" sz="1400" dirty="0" smtClean="0"/>
              <a:t>0.150865              T</a:t>
            </a:r>
            <a:endParaRPr lang="pt-BR" sz="1400" dirty="0"/>
          </a:p>
          <a:p>
            <a:r>
              <a:rPr lang="pt-BR" sz="1400" dirty="0"/>
              <a:t>Heschl_R              </a:t>
            </a:r>
            <a:r>
              <a:rPr lang="pt-BR" sz="1400" dirty="0" smtClean="0"/>
              <a:t>0.140645             T</a:t>
            </a:r>
            <a:endParaRPr lang="pt-BR" sz="1400" dirty="0"/>
          </a:p>
          <a:p>
            <a:r>
              <a:rPr lang="pt-BR" sz="1400" dirty="0"/>
              <a:t>Insula_R              </a:t>
            </a:r>
            <a:r>
              <a:rPr lang="pt-BR" sz="1400" dirty="0" smtClean="0"/>
              <a:t>0.135028              T</a:t>
            </a:r>
            <a:endParaRPr lang="pt-BR" sz="1400" dirty="0"/>
          </a:p>
          <a:p>
            <a:r>
              <a:rPr lang="pt-BR" sz="1400" dirty="0"/>
              <a:t>Temporal_Pole_Sup_L   </a:t>
            </a:r>
            <a:r>
              <a:rPr lang="pt-BR" sz="1400" dirty="0" smtClean="0"/>
              <a:t>0.117953 T</a:t>
            </a:r>
            <a:endParaRPr lang="pt-BR" sz="1400" dirty="0"/>
          </a:p>
          <a:p>
            <a:r>
              <a:rPr lang="pt-BR" sz="1400" dirty="0"/>
              <a:t>Caudate_L             </a:t>
            </a:r>
            <a:r>
              <a:rPr lang="pt-BR" sz="1400" dirty="0" smtClean="0"/>
              <a:t>0.106961            SC</a:t>
            </a:r>
            <a:endParaRPr lang="pt-BR" sz="1400" dirty="0"/>
          </a:p>
          <a:p>
            <a:r>
              <a:rPr lang="pt-BR" sz="1400" dirty="0"/>
              <a:t>Calcarine_L           </a:t>
            </a:r>
            <a:r>
              <a:rPr lang="pt-BR" sz="1400" dirty="0" smtClean="0"/>
              <a:t>0.105684             OC</a:t>
            </a:r>
          </a:p>
          <a:p>
            <a:endParaRPr lang="pt-BR" sz="1400" dirty="0"/>
          </a:p>
          <a:p>
            <a:r>
              <a:rPr lang="pt-BR" sz="1400" dirty="0" smtClean="0"/>
              <a:t>Temporal and subcortical</a:t>
            </a:r>
            <a:endParaRPr lang="en-US" sz="1400" dirty="0"/>
          </a:p>
        </p:txBody>
      </p:sp>
      <p:pic>
        <p:nvPicPr>
          <p:cNvPr id="9" name="Grafik 8"/>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5000" contrast="-20000"/>
                    </a14:imgEffect>
                  </a14:imgLayer>
                </a14:imgProps>
              </a:ext>
              <a:ext uri="{28A0092B-C50C-407E-A947-70E740481C1C}">
                <a14:useLocalDpi xmlns:a14="http://schemas.microsoft.com/office/drawing/2010/main" val="0"/>
              </a:ext>
            </a:extLst>
          </a:blip>
          <a:stretch>
            <a:fillRect/>
          </a:stretch>
        </p:blipFill>
        <p:spPr>
          <a:xfrm>
            <a:off x="8654044" y="4051758"/>
            <a:ext cx="2248056" cy="2286574"/>
          </a:xfrm>
          <a:prstGeom prst="rect">
            <a:avLst/>
          </a:prstGeom>
        </p:spPr>
      </p:pic>
      <p:pic>
        <p:nvPicPr>
          <p:cNvPr id="10" name="Grafik 9"/>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5000" contrast="-20000"/>
                    </a14:imgEffect>
                  </a14:imgLayer>
                </a14:imgProps>
              </a:ext>
              <a:ext uri="{28A0092B-C50C-407E-A947-70E740481C1C}">
                <a14:useLocalDpi xmlns:a14="http://schemas.microsoft.com/office/drawing/2010/main" val="0"/>
              </a:ext>
            </a:extLst>
          </a:blip>
          <a:stretch>
            <a:fillRect/>
          </a:stretch>
        </p:blipFill>
        <p:spPr>
          <a:xfrm>
            <a:off x="3399150" y="4284859"/>
            <a:ext cx="2361654" cy="2402119"/>
          </a:xfrm>
          <a:prstGeom prst="rect">
            <a:avLst/>
          </a:prstGeom>
        </p:spPr>
      </p:pic>
      <p:pic>
        <p:nvPicPr>
          <p:cNvPr id="11" name="Grafik 10"/>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5000"/>
                    </a14:imgEffect>
                  </a14:imgLayer>
                </a14:imgProps>
              </a:ext>
              <a:ext uri="{28A0092B-C50C-407E-A947-70E740481C1C}">
                <a14:useLocalDpi xmlns:a14="http://schemas.microsoft.com/office/drawing/2010/main" val="0"/>
              </a:ext>
            </a:extLst>
          </a:blip>
          <a:stretch>
            <a:fillRect/>
          </a:stretch>
        </p:blipFill>
        <p:spPr>
          <a:xfrm>
            <a:off x="2107119" y="1578900"/>
            <a:ext cx="4945716" cy="2472858"/>
          </a:xfrm>
          <a:prstGeom prst="rect">
            <a:avLst/>
          </a:prstGeom>
        </p:spPr>
      </p:pic>
      <p:pic>
        <p:nvPicPr>
          <p:cNvPr id="12" name="Grafik 11"/>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15000"/>
                    </a14:imgEffect>
                  </a14:imgLayer>
                </a14:imgProps>
              </a:ext>
              <a:ext uri="{28A0092B-C50C-407E-A947-70E740481C1C}">
                <a14:useLocalDpi xmlns:a14="http://schemas.microsoft.com/office/drawing/2010/main" val="0"/>
              </a:ext>
            </a:extLst>
          </a:blip>
          <a:stretch>
            <a:fillRect/>
          </a:stretch>
        </p:blipFill>
        <p:spPr>
          <a:xfrm>
            <a:off x="7305214" y="1578900"/>
            <a:ext cx="4945716" cy="2472858"/>
          </a:xfrm>
          <a:prstGeom prst="rect">
            <a:avLst/>
          </a:prstGeom>
        </p:spPr>
      </p:pic>
    </p:spTree>
    <p:extLst>
      <p:ext uri="{BB962C8B-B14F-4D97-AF65-F5344CB8AC3E}">
        <p14:creationId xmlns:p14="http://schemas.microsoft.com/office/powerpoint/2010/main" val="11640237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fik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285" y="3349923"/>
            <a:ext cx="3247845" cy="3255205"/>
          </a:xfrm>
          <a:prstGeom prst="rect">
            <a:avLst/>
          </a:prstGeom>
        </p:spPr>
      </p:pic>
      <p:pic>
        <p:nvPicPr>
          <p:cNvPr id="14" name="Grafik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4853" y="3353189"/>
            <a:ext cx="3314786" cy="3248674"/>
          </a:xfrm>
          <a:prstGeom prst="rect">
            <a:avLst/>
          </a:prstGeom>
        </p:spPr>
      </p:pic>
      <p:pic>
        <p:nvPicPr>
          <p:cNvPr id="13" name="Grafik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44853" y="97494"/>
            <a:ext cx="3349190" cy="3282393"/>
          </a:xfrm>
          <a:prstGeom prst="rect">
            <a:avLst/>
          </a:prstGeom>
        </p:spPr>
      </p:pic>
      <p:pic>
        <p:nvPicPr>
          <p:cNvPr id="12" name="Grafik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5285" y="97494"/>
            <a:ext cx="3239568" cy="3246909"/>
          </a:xfrm>
          <a:prstGeom prst="rect">
            <a:avLst/>
          </a:prstGeom>
        </p:spPr>
      </p:pic>
      <p:sp>
        <p:nvSpPr>
          <p:cNvPr id="2" name="Titel 1"/>
          <p:cNvSpPr>
            <a:spLocks noGrp="1"/>
          </p:cNvSpPr>
          <p:nvPr>
            <p:ph type="title"/>
          </p:nvPr>
        </p:nvSpPr>
        <p:spPr>
          <a:xfrm>
            <a:off x="1725706" y="-172755"/>
            <a:ext cx="10515600" cy="1325563"/>
          </a:xfrm>
        </p:spPr>
        <p:txBody>
          <a:bodyPr/>
          <a:lstStyle/>
          <a:p>
            <a:pPr algn="r"/>
            <a:r>
              <a:rPr lang="en-US" dirty="0" smtClean="0"/>
              <a:t>Cognitive Performance</a:t>
            </a:r>
            <a:endParaRPr lang="en-US" dirty="0"/>
          </a:p>
        </p:txBody>
      </p:sp>
      <p:sp>
        <p:nvSpPr>
          <p:cNvPr id="7" name="Textfeld 6"/>
          <p:cNvSpPr txBox="1"/>
          <p:nvPr/>
        </p:nvSpPr>
        <p:spPr>
          <a:xfrm>
            <a:off x="449002" y="3184962"/>
            <a:ext cx="2590033" cy="194925"/>
          </a:xfrm>
          <a:prstGeom prst="rect">
            <a:avLst/>
          </a:prstGeom>
          <a:solidFill>
            <a:schemeClr val="bg1"/>
          </a:solidFill>
        </p:spPr>
        <p:txBody>
          <a:bodyPr wrap="square" rtlCol="0" anchor="ctr">
            <a:spAutoFit/>
          </a:bodyPr>
          <a:lstStyle/>
          <a:p>
            <a:pPr algn="ctr">
              <a:lnSpc>
                <a:spcPts val="753"/>
              </a:lnSpc>
            </a:pPr>
            <a:r>
              <a:rPr lang="en-US" sz="1050" b="1" dirty="0" smtClean="0">
                <a:latin typeface="Helvetica" pitchFamily="2" charset="0"/>
              </a:rPr>
              <a:t>FDG-PET BAG </a:t>
            </a:r>
            <a:r>
              <a:rPr lang="en-US" sz="1050" dirty="0">
                <a:latin typeface="Helvetica" pitchFamily="2" charset="0"/>
              </a:rPr>
              <a:t>[years]</a:t>
            </a:r>
          </a:p>
        </p:txBody>
      </p:sp>
      <p:sp>
        <p:nvSpPr>
          <p:cNvPr id="8" name="Textfeld 7"/>
          <p:cNvSpPr txBox="1"/>
          <p:nvPr/>
        </p:nvSpPr>
        <p:spPr>
          <a:xfrm>
            <a:off x="439379" y="6448067"/>
            <a:ext cx="2599656" cy="200248"/>
          </a:xfrm>
          <a:prstGeom prst="rect">
            <a:avLst/>
          </a:prstGeom>
          <a:solidFill>
            <a:schemeClr val="bg1"/>
          </a:solidFill>
        </p:spPr>
        <p:txBody>
          <a:bodyPr wrap="square" rtlCol="0" anchor="ctr">
            <a:spAutoFit/>
          </a:bodyPr>
          <a:lstStyle/>
          <a:p>
            <a:pPr algn="ctr">
              <a:lnSpc>
                <a:spcPts val="753"/>
              </a:lnSpc>
            </a:pPr>
            <a:r>
              <a:rPr lang="en-US" sz="1050" b="1" dirty="0" smtClean="0">
                <a:latin typeface="Helvetica" pitchFamily="2" charset="0"/>
              </a:rPr>
              <a:t>MRI BAG </a:t>
            </a:r>
            <a:r>
              <a:rPr lang="en-US" sz="1050" dirty="0">
                <a:latin typeface="Helvetica" pitchFamily="2" charset="0"/>
              </a:rPr>
              <a:t>[years]</a:t>
            </a:r>
          </a:p>
        </p:txBody>
      </p:sp>
      <p:sp>
        <p:nvSpPr>
          <p:cNvPr id="9" name="Textfeld 8"/>
          <p:cNvSpPr txBox="1"/>
          <p:nvPr/>
        </p:nvSpPr>
        <p:spPr>
          <a:xfrm>
            <a:off x="3856712" y="6448067"/>
            <a:ext cx="2599656" cy="200248"/>
          </a:xfrm>
          <a:prstGeom prst="rect">
            <a:avLst/>
          </a:prstGeom>
          <a:solidFill>
            <a:schemeClr val="bg1"/>
          </a:solidFill>
        </p:spPr>
        <p:txBody>
          <a:bodyPr wrap="square" rtlCol="0" anchor="ctr">
            <a:spAutoFit/>
          </a:bodyPr>
          <a:lstStyle/>
          <a:p>
            <a:pPr algn="ctr">
              <a:lnSpc>
                <a:spcPts val="753"/>
              </a:lnSpc>
            </a:pPr>
            <a:r>
              <a:rPr lang="en-US" sz="1050" b="1" dirty="0" smtClean="0">
                <a:latin typeface="Helvetica" pitchFamily="2" charset="0"/>
              </a:rPr>
              <a:t>MRI BAG </a:t>
            </a:r>
            <a:r>
              <a:rPr lang="en-US" sz="1050" dirty="0">
                <a:latin typeface="Helvetica" pitchFamily="2" charset="0"/>
              </a:rPr>
              <a:t>[years]</a:t>
            </a:r>
          </a:p>
        </p:txBody>
      </p:sp>
      <p:sp>
        <p:nvSpPr>
          <p:cNvPr id="10" name="Textfeld 9"/>
          <p:cNvSpPr txBox="1"/>
          <p:nvPr/>
        </p:nvSpPr>
        <p:spPr>
          <a:xfrm>
            <a:off x="3793491" y="3214888"/>
            <a:ext cx="2652876" cy="200248"/>
          </a:xfrm>
          <a:prstGeom prst="rect">
            <a:avLst/>
          </a:prstGeom>
          <a:solidFill>
            <a:schemeClr val="bg1"/>
          </a:solidFill>
        </p:spPr>
        <p:txBody>
          <a:bodyPr wrap="square" rtlCol="0" anchor="ctr">
            <a:spAutoFit/>
          </a:bodyPr>
          <a:lstStyle/>
          <a:p>
            <a:pPr algn="ctr">
              <a:lnSpc>
                <a:spcPts val="753"/>
              </a:lnSpc>
            </a:pPr>
            <a:r>
              <a:rPr lang="en-US" sz="1050" b="1" dirty="0" smtClean="0">
                <a:latin typeface="Helvetica" pitchFamily="2" charset="0"/>
              </a:rPr>
              <a:t>FDG-PET BAG </a:t>
            </a:r>
            <a:r>
              <a:rPr lang="en-US" sz="1050" dirty="0">
                <a:latin typeface="Helvetica" pitchFamily="2" charset="0"/>
              </a:rPr>
              <a:t>[years]</a:t>
            </a:r>
          </a:p>
        </p:txBody>
      </p:sp>
      <p:sp>
        <p:nvSpPr>
          <p:cNvPr id="11" name="Rechteck 10"/>
          <p:cNvSpPr/>
          <p:nvPr/>
        </p:nvSpPr>
        <p:spPr>
          <a:xfrm>
            <a:off x="7829593" y="2289089"/>
            <a:ext cx="6096000" cy="2246769"/>
          </a:xfrm>
          <a:prstGeom prst="rect">
            <a:avLst/>
          </a:prstGeom>
        </p:spPr>
        <p:txBody>
          <a:bodyPr>
            <a:spAutoFit/>
          </a:bodyPr>
          <a:lstStyle/>
          <a:p>
            <a:r>
              <a:rPr lang="en-US" sz="1000" dirty="0"/>
              <a:t>ADNI_EF</a:t>
            </a:r>
          </a:p>
          <a:p>
            <a:r>
              <a:rPr lang="en-US" sz="1000" dirty="0"/>
              <a:t>FDG-PET BAG</a:t>
            </a:r>
          </a:p>
          <a:p>
            <a:r>
              <a:rPr lang="en-US" sz="1000" dirty="0"/>
              <a:t>           n         r           CI95%         p-</a:t>
            </a:r>
            <a:r>
              <a:rPr lang="en-US" sz="1000" dirty="0" err="1"/>
              <a:t>val</a:t>
            </a:r>
            <a:endParaRPr lang="en-US" sz="1000" dirty="0"/>
          </a:p>
          <a:p>
            <a:r>
              <a:rPr lang="en-US" sz="1000" dirty="0"/>
              <a:t>pearson  460 -0.237727  [-0.32, -0.15]  2.801281e-07</a:t>
            </a:r>
          </a:p>
          <a:p>
            <a:r>
              <a:rPr lang="en-US" sz="1000" dirty="0"/>
              <a:t>MRI BAG: </a:t>
            </a:r>
          </a:p>
          <a:p>
            <a:r>
              <a:rPr lang="en-US" sz="1000" dirty="0"/>
              <a:t>           n         r           CI95%     p-</a:t>
            </a:r>
            <a:r>
              <a:rPr lang="en-US" sz="1000" dirty="0" err="1"/>
              <a:t>val</a:t>
            </a:r>
            <a:endParaRPr lang="en-US" sz="1000" dirty="0"/>
          </a:p>
          <a:p>
            <a:r>
              <a:rPr lang="en-US" sz="1000" dirty="0"/>
              <a:t>pearson  460 -0.225374  [-0.31, -0.14]  0.000001</a:t>
            </a:r>
          </a:p>
          <a:p>
            <a:r>
              <a:rPr lang="en-US" sz="1000" dirty="0"/>
              <a:t>ADNI_MEM</a:t>
            </a:r>
          </a:p>
          <a:p>
            <a:r>
              <a:rPr lang="en-US" sz="1000" dirty="0"/>
              <a:t>FDG-PET BAG</a:t>
            </a:r>
          </a:p>
          <a:p>
            <a:r>
              <a:rPr lang="en-US" sz="1000" dirty="0"/>
              <a:t>            n         r           CI95%    p-</a:t>
            </a:r>
            <a:r>
              <a:rPr lang="en-US" sz="1000" dirty="0" err="1"/>
              <a:t>val</a:t>
            </a:r>
            <a:endParaRPr lang="en-US" sz="1000" dirty="0"/>
          </a:p>
          <a:p>
            <a:r>
              <a:rPr lang="en-US" sz="1000" dirty="0"/>
              <a:t>spearman  460 -0.179125  [-0.27, -0.09]  0.00012</a:t>
            </a:r>
          </a:p>
          <a:p>
            <a:r>
              <a:rPr lang="en-US" sz="1000" dirty="0"/>
              <a:t>MRI BAG: </a:t>
            </a:r>
          </a:p>
          <a:p>
            <a:r>
              <a:rPr lang="en-US" sz="1000" dirty="0"/>
              <a:t>            n         r           CI95%         p-</a:t>
            </a:r>
            <a:r>
              <a:rPr lang="en-US" sz="1000" dirty="0" err="1"/>
              <a:t>val</a:t>
            </a:r>
            <a:endParaRPr lang="en-US" sz="1000" dirty="0"/>
          </a:p>
          <a:p>
            <a:r>
              <a:rPr lang="en-US" sz="1000" dirty="0"/>
              <a:t>spearman  460 -0.397101  [-0.47, -0.32]  1.126132e-18</a:t>
            </a:r>
            <a:endParaRPr lang="en-US" sz="1000" b="1" dirty="0">
              <a:solidFill>
                <a:srgbClr val="FF0000"/>
              </a:solidFill>
            </a:endParaRPr>
          </a:p>
        </p:txBody>
      </p:sp>
      <p:sp>
        <p:nvSpPr>
          <p:cNvPr id="16" name="Textfeld 15"/>
          <p:cNvSpPr txBox="1"/>
          <p:nvPr/>
        </p:nvSpPr>
        <p:spPr>
          <a:xfrm rot="16200000">
            <a:off x="-910058" y="1764534"/>
            <a:ext cx="2492188" cy="200248"/>
          </a:xfrm>
          <a:prstGeom prst="rect">
            <a:avLst/>
          </a:prstGeom>
          <a:solidFill>
            <a:schemeClr val="bg1"/>
          </a:solidFill>
        </p:spPr>
        <p:txBody>
          <a:bodyPr wrap="square" rtlCol="0" anchor="ctr">
            <a:spAutoFit/>
          </a:bodyPr>
          <a:lstStyle/>
          <a:p>
            <a:pPr algn="ctr">
              <a:lnSpc>
                <a:spcPts val="753"/>
              </a:lnSpc>
            </a:pPr>
            <a:r>
              <a:rPr lang="en-US" sz="1100" b="1" dirty="0" smtClean="0">
                <a:latin typeface="Helvetica" pitchFamily="2" charset="0"/>
              </a:rPr>
              <a:t>ADNI-EF</a:t>
            </a:r>
            <a:endParaRPr lang="en-US" sz="1100" b="1" dirty="0">
              <a:latin typeface="Helvetica" pitchFamily="2" charset="0"/>
            </a:endParaRPr>
          </a:p>
        </p:txBody>
      </p:sp>
      <p:sp>
        <p:nvSpPr>
          <p:cNvPr id="17" name="Textfeld 16"/>
          <p:cNvSpPr txBox="1"/>
          <p:nvPr/>
        </p:nvSpPr>
        <p:spPr>
          <a:xfrm rot="16200000">
            <a:off x="-897510" y="5103326"/>
            <a:ext cx="2492188" cy="198772"/>
          </a:xfrm>
          <a:prstGeom prst="rect">
            <a:avLst/>
          </a:prstGeom>
          <a:solidFill>
            <a:schemeClr val="bg1"/>
          </a:solidFill>
        </p:spPr>
        <p:txBody>
          <a:bodyPr wrap="square" rtlCol="0" anchor="ctr">
            <a:spAutoFit/>
          </a:bodyPr>
          <a:lstStyle/>
          <a:p>
            <a:pPr algn="ctr">
              <a:lnSpc>
                <a:spcPts val="753"/>
              </a:lnSpc>
            </a:pPr>
            <a:r>
              <a:rPr lang="de-DE" sz="1000" b="1" dirty="0" smtClean="0">
                <a:latin typeface="Helvetica" pitchFamily="2" charset="0"/>
              </a:rPr>
              <a:t>ADNI-EF</a:t>
            </a:r>
            <a:endParaRPr lang="en-US" sz="1100" dirty="0">
              <a:latin typeface="Helvetica" pitchFamily="2" charset="0"/>
            </a:endParaRPr>
          </a:p>
        </p:txBody>
      </p:sp>
      <p:sp>
        <p:nvSpPr>
          <p:cNvPr id="18" name="Textfeld 17"/>
          <p:cNvSpPr txBox="1"/>
          <p:nvPr/>
        </p:nvSpPr>
        <p:spPr>
          <a:xfrm rot="16200000">
            <a:off x="2350442" y="4974674"/>
            <a:ext cx="2456329" cy="198698"/>
          </a:xfrm>
          <a:prstGeom prst="rect">
            <a:avLst/>
          </a:prstGeom>
          <a:solidFill>
            <a:schemeClr val="bg1"/>
          </a:solidFill>
        </p:spPr>
        <p:txBody>
          <a:bodyPr wrap="square" rtlCol="0" anchor="ctr">
            <a:spAutoFit/>
          </a:bodyPr>
          <a:lstStyle/>
          <a:p>
            <a:pPr algn="ctr">
              <a:lnSpc>
                <a:spcPts val="753"/>
              </a:lnSpc>
            </a:pPr>
            <a:r>
              <a:rPr lang="de-DE" sz="1000" b="1" dirty="0" smtClean="0">
                <a:latin typeface="Helvetica" pitchFamily="2" charset="0"/>
              </a:rPr>
              <a:t>ADNI-MEM</a:t>
            </a:r>
            <a:endParaRPr lang="en-US" sz="1100" b="1" dirty="0">
              <a:latin typeface="Helvetica" pitchFamily="2" charset="0"/>
            </a:endParaRPr>
          </a:p>
        </p:txBody>
      </p:sp>
      <p:sp>
        <p:nvSpPr>
          <p:cNvPr id="19" name="Textfeld 18"/>
          <p:cNvSpPr txBox="1"/>
          <p:nvPr/>
        </p:nvSpPr>
        <p:spPr>
          <a:xfrm rot="16200000">
            <a:off x="2324315" y="1822200"/>
            <a:ext cx="2456329" cy="198698"/>
          </a:xfrm>
          <a:prstGeom prst="rect">
            <a:avLst/>
          </a:prstGeom>
          <a:solidFill>
            <a:schemeClr val="bg1"/>
          </a:solidFill>
        </p:spPr>
        <p:txBody>
          <a:bodyPr wrap="square" rtlCol="0" anchor="ctr">
            <a:spAutoFit/>
          </a:bodyPr>
          <a:lstStyle/>
          <a:p>
            <a:pPr algn="ctr">
              <a:lnSpc>
                <a:spcPts val="753"/>
              </a:lnSpc>
            </a:pPr>
            <a:r>
              <a:rPr lang="de-DE" sz="1000" b="1" dirty="0" smtClean="0">
                <a:latin typeface="Helvetica" pitchFamily="2" charset="0"/>
              </a:rPr>
              <a:t>ADNI-MEM</a:t>
            </a:r>
            <a:endParaRPr lang="en-US" sz="1100" b="1" dirty="0">
              <a:latin typeface="Helvetica" pitchFamily="2" charset="0"/>
            </a:endParaRPr>
          </a:p>
        </p:txBody>
      </p:sp>
      <p:sp>
        <p:nvSpPr>
          <p:cNvPr id="20" name="Textfeld 19"/>
          <p:cNvSpPr txBox="1"/>
          <p:nvPr/>
        </p:nvSpPr>
        <p:spPr>
          <a:xfrm rot="16200000">
            <a:off x="2350443" y="1765308"/>
            <a:ext cx="2456329" cy="198698"/>
          </a:xfrm>
          <a:prstGeom prst="rect">
            <a:avLst/>
          </a:prstGeom>
          <a:solidFill>
            <a:schemeClr val="bg1"/>
          </a:solidFill>
        </p:spPr>
        <p:txBody>
          <a:bodyPr wrap="square" rtlCol="0" anchor="ctr">
            <a:spAutoFit/>
          </a:bodyPr>
          <a:lstStyle/>
          <a:p>
            <a:pPr algn="ctr">
              <a:lnSpc>
                <a:spcPts val="753"/>
              </a:lnSpc>
            </a:pPr>
            <a:r>
              <a:rPr lang="de-DE" sz="1000" b="1" dirty="0" smtClean="0">
                <a:latin typeface="Helvetica" pitchFamily="2" charset="0"/>
              </a:rPr>
              <a:t>ADNI-MEM</a:t>
            </a:r>
            <a:endParaRPr lang="en-US" sz="1100" b="1" dirty="0">
              <a:latin typeface="Helvetica" pitchFamily="2" charset="0"/>
            </a:endParaRPr>
          </a:p>
        </p:txBody>
      </p:sp>
      <p:sp>
        <p:nvSpPr>
          <p:cNvPr id="23" name="Textfeld 22"/>
          <p:cNvSpPr txBox="1"/>
          <p:nvPr/>
        </p:nvSpPr>
        <p:spPr>
          <a:xfrm>
            <a:off x="1766102" y="637345"/>
            <a:ext cx="1536459" cy="246221"/>
          </a:xfrm>
          <a:prstGeom prst="rect">
            <a:avLst/>
          </a:prstGeom>
          <a:noFill/>
        </p:spPr>
        <p:txBody>
          <a:bodyPr wrap="square" rtlCol="0">
            <a:spAutoFit/>
          </a:bodyPr>
          <a:lstStyle/>
          <a:p>
            <a:r>
              <a:rPr lang="en-US" sz="1000" dirty="0" smtClean="0">
                <a:latin typeface="Helvetica" pitchFamily="2" charset="0"/>
              </a:rPr>
              <a:t>r = -.238, p &lt; .001</a:t>
            </a:r>
            <a:endParaRPr lang="en-US" sz="1000" dirty="0">
              <a:latin typeface="Helvetica" pitchFamily="2" charset="0"/>
            </a:endParaRPr>
          </a:p>
        </p:txBody>
      </p:sp>
      <p:sp>
        <p:nvSpPr>
          <p:cNvPr id="24" name="Textfeld 23"/>
          <p:cNvSpPr txBox="1"/>
          <p:nvPr/>
        </p:nvSpPr>
        <p:spPr>
          <a:xfrm>
            <a:off x="5126870" y="636335"/>
            <a:ext cx="1536459" cy="246221"/>
          </a:xfrm>
          <a:prstGeom prst="rect">
            <a:avLst/>
          </a:prstGeom>
          <a:noFill/>
        </p:spPr>
        <p:txBody>
          <a:bodyPr wrap="square" rtlCol="0">
            <a:spAutoFit/>
          </a:bodyPr>
          <a:lstStyle/>
          <a:p>
            <a:r>
              <a:rPr lang="en-US" sz="1000" dirty="0" smtClean="0">
                <a:latin typeface="Helvetica" pitchFamily="2" charset="0"/>
              </a:rPr>
              <a:t>r = -.179, p &lt; .001</a:t>
            </a:r>
            <a:endParaRPr lang="en-US" sz="1000" dirty="0">
              <a:latin typeface="Helvetica" pitchFamily="2" charset="0"/>
            </a:endParaRPr>
          </a:p>
        </p:txBody>
      </p:sp>
      <p:sp>
        <p:nvSpPr>
          <p:cNvPr id="25" name="Textfeld 24"/>
          <p:cNvSpPr txBox="1"/>
          <p:nvPr/>
        </p:nvSpPr>
        <p:spPr>
          <a:xfrm>
            <a:off x="5082044" y="3928965"/>
            <a:ext cx="1536459" cy="246221"/>
          </a:xfrm>
          <a:prstGeom prst="rect">
            <a:avLst/>
          </a:prstGeom>
          <a:noFill/>
        </p:spPr>
        <p:txBody>
          <a:bodyPr wrap="square" rtlCol="0">
            <a:spAutoFit/>
          </a:bodyPr>
          <a:lstStyle/>
          <a:p>
            <a:r>
              <a:rPr lang="en-US" sz="1000" dirty="0" smtClean="0">
                <a:latin typeface="Helvetica" pitchFamily="2" charset="0"/>
              </a:rPr>
              <a:t>r = -.397, p &lt; .001</a:t>
            </a:r>
            <a:endParaRPr lang="en-US" sz="1000" dirty="0">
              <a:latin typeface="Helvetica" pitchFamily="2" charset="0"/>
            </a:endParaRPr>
          </a:p>
        </p:txBody>
      </p:sp>
      <p:sp>
        <p:nvSpPr>
          <p:cNvPr id="26" name="Textfeld 25"/>
          <p:cNvSpPr txBox="1"/>
          <p:nvPr/>
        </p:nvSpPr>
        <p:spPr>
          <a:xfrm>
            <a:off x="1766101" y="3925110"/>
            <a:ext cx="1536459" cy="246221"/>
          </a:xfrm>
          <a:prstGeom prst="rect">
            <a:avLst/>
          </a:prstGeom>
          <a:noFill/>
        </p:spPr>
        <p:txBody>
          <a:bodyPr wrap="square" rtlCol="0">
            <a:spAutoFit/>
          </a:bodyPr>
          <a:lstStyle/>
          <a:p>
            <a:r>
              <a:rPr lang="en-US" sz="1000" dirty="0" smtClean="0">
                <a:latin typeface="Helvetica" pitchFamily="2" charset="0"/>
              </a:rPr>
              <a:t>r = -.225, p &lt; .001</a:t>
            </a:r>
            <a:endParaRPr lang="en-US" sz="1000" dirty="0">
              <a:latin typeface="Helvetica" pitchFamily="2" charset="0"/>
            </a:endParaRPr>
          </a:p>
        </p:txBody>
      </p:sp>
    </p:spTree>
    <p:extLst>
      <p:ext uri="{BB962C8B-B14F-4D97-AF65-F5344CB8AC3E}">
        <p14:creationId xmlns:p14="http://schemas.microsoft.com/office/powerpoint/2010/main" val="1040318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390" y="3359048"/>
            <a:ext cx="3317974" cy="3242815"/>
          </a:xfrm>
          <a:prstGeom prst="rect">
            <a:avLst/>
          </a:prstGeom>
        </p:spPr>
      </p:pic>
      <p:pic>
        <p:nvPicPr>
          <p:cNvPr id="19" name="Grafik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1389" y="101588"/>
            <a:ext cx="3317973" cy="3242815"/>
          </a:xfrm>
          <a:prstGeom prst="rect">
            <a:avLst/>
          </a:prstGeom>
        </p:spPr>
      </p:pic>
      <p:pic>
        <p:nvPicPr>
          <p:cNvPr id="18" name="Grafik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340" y="3344403"/>
            <a:ext cx="3307179" cy="3257460"/>
          </a:xfrm>
          <a:prstGeom prst="rect">
            <a:avLst/>
          </a:prstGeom>
        </p:spPr>
      </p:pic>
      <p:sp>
        <p:nvSpPr>
          <p:cNvPr id="2" name="Titel 1"/>
          <p:cNvSpPr>
            <a:spLocks noGrp="1"/>
          </p:cNvSpPr>
          <p:nvPr>
            <p:ph type="title"/>
          </p:nvPr>
        </p:nvSpPr>
        <p:spPr>
          <a:xfrm>
            <a:off x="1676400" y="-221534"/>
            <a:ext cx="10515600" cy="1325563"/>
          </a:xfrm>
        </p:spPr>
        <p:txBody>
          <a:bodyPr/>
          <a:lstStyle/>
          <a:p>
            <a:pPr algn="r"/>
            <a:r>
              <a:rPr lang="en-US" dirty="0" smtClean="0"/>
              <a:t>Pathology</a:t>
            </a:r>
            <a:endParaRPr lang="en-US" dirty="0"/>
          </a:p>
        </p:txBody>
      </p:sp>
      <p:sp>
        <p:nvSpPr>
          <p:cNvPr id="3" name="Rechteck 2"/>
          <p:cNvSpPr/>
          <p:nvPr/>
        </p:nvSpPr>
        <p:spPr>
          <a:xfrm>
            <a:off x="8146472" y="1069767"/>
            <a:ext cx="2909455" cy="5478423"/>
          </a:xfrm>
          <a:prstGeom prst="rect">
            <a:avLst/>
          </a:prstGeom>
        </p:spPr>
        <p:txBody>
          <a:bodyPr wrap="square">
            <a:spAutoFit/>
          </a:bodyPr>
          <a:lstStyle/>
          <a:p>
            <a:r>
              <a:rPr lang="en-US" sz="1000" dirty="0"/>
              <a:t>SUMMARYSUVR_WHOLECEREBNORM</a:t>
            </a:r>
          </a:p>
          <a:p>
            <a:r>
              <a:rPr lang="en-US" sz="1000" dirty="0"/>
              <a:t>FDG-PET BAG</a:t>
            </a:r>
          </a:p>
          <a:p>
            <a:r>
              <a:rPr lang="en-US" sz="1000" dirty="0"/>
              <a:t>            n         r          CI95%     p-</a:t>
            </a:r>
            <a:r>
              <a:rPr lang="en-US" sz="1000" dirty="0" err="1"/>
              <a:t>val</a:t>
            </a:r>
            <a:endParaRPr lang="en-US" sz="1000" dirty="0"/>
          </a:p>
          <a:p>
            <a:r>
              <a:rPr lang="en-US" sz="1000" dirty="0"/>
              <a:t>spearman  326  0.056035  [-0.05, 0.16]  0.316159</a:t>
            </a:r>
          </a:p>
          <a:p>
            <a:r>
              <a:rPr lang="en-US" sz="1000" b="1" dirty="0"/>
              <a:t>MRI BAG: </a:t>
            </a:r>
          </a:p>
          <a:p>
            <a:r>
              <a:rPr lang="en-US" sz="1000" b="1" dirty="0"/>
              <a:t>            n         r         CI95%    p-</a:t>
            </a:r>
            <a:r>
              <a:rPr lang="en-US" sz="1000" b="1" dirty="0" err="1"/>
              <a:t>val</a:t>
            </a:r>
            <a:endParaRPr lang="en-US" sz="1000" b="1" dirty="0"/>
          </a:p>
          <a:p>
            <a:r>
              <a:rPr lang="en-US" sz="1000" b="1" dirty="0"/>
              <a:t>spearman  326  0.095495  [-0.01, 0.2]  0.08711</a:t>
            </a:r>
          </a:p>
          <a:p>
            <a:r>
              <a:rPr lang="en-US" sz="1000" dirty="0"/>
              <a:t>ABETA42_recalculated</a:t>
            </a:r>
          </a:p>
          <a:p>
            <a:r>
              <a:rPr lang="en-US" sz="1000" b="1" dirty="0"/>
              <a:t>FDG-PET BAG</a:t>
            </a:r>
          </a:p>
          <a:p>
            <a:r>
              <a:rPr lang="en-US" sz="1000" b="1" dirty="0"/>
              <a:t>            n        r           CI95%     p-</a:t>
            </a:r>
            <a:r>
              <a:rPr lang="en-US" sz="1000" b="1" dirty="0" err="1"/>
              <a:t>val</a:t>
            </a:r>
            <a:endParaRPr lang="en-US" sz="1000" b="1" dirty="0"/>
          </a:p>
          <a:p>
            <a:r>
              <a:rPr lang="en-US" sz="1000" b="1" dirty="0"/>
              <a:t>spearman  376 -0.12584  [-0.22, -0.02]  0.015157</a:t>
            </a:r>
          </a:p>
          <a:p>
            <a:r>
              <a:rPr lang="en-US" sz="1000" b="1" dirty="0"/>
              <a:t>MRI BAG: </a:t>
            </a:r>
          </a:p>
          <a:p>
            <a:r>
              <a:rPr lang="en-US" sz="1000" b="1" dirty="0"/>
              <a:t>            n         r           CI95%     p-</a:t>
            </a:r>
            <a:r>
              <a:rPr lang="en-US" sz="1000" b="1" dirty="0" err="1"/>
              <a:t>val</a:t>
            </a:r>
            <a:endParaRPr lang="en-US" sz="1000" b="1" dirty="0"/>
          </a:p>
          <a:p>
            <a:r>
              <a:rPr lang="en-US" sz="1000" b="1" dirty="0"/>
              <a:t>spearman  376 -0.230316  [-0.32, -0.13]  0.000007</a:t>
            </a:r>
          </a:p>
          <a:p>
            <a:r>
              <a:rPr lang="en-US" sz="1000" dirty="0"/>
              <a:t>TAU</a:t>
            </a:r>
          </a:p>
          <a:p>
            <a:r>
              <a:rPr lang="en-US" sz="1000" dirty="0"/>
              <a:t>FDG-PET BAG</a:t>
            </a:r>
          </a:p>
          <a:p>
            <a:r>
              <a:rPr lang="en-US" sz="1000" dirty="0"/>
              <a:t>            n        r          CI95%    p-</a:t>
            </a:r>
            <a:r>
              <a:rPr lang="en-US" sz="1000" dirty="0" err="1"/>
              <a:t>val</a:t>
            </a:r>
            <a:endParaRPr lang="en-US" sz="1000" dirty="0"/>
          </a:p>
          <a:p>
            <a:r>
              <a:rPr lang="en-US" sz="1000" dirty="0"/>
              <a:t>spearman  376  0.00831  [-0.09, 0.11]  0.87309</a:t>
            </a:r>
          </a:p>
          <a:p>
            <a:r>
              <a:rPr lang="en-US" sz="1000" dirty="0"/>
              <a:t>MRI BAG: </a:t>
            </a:r>
          </a:p>
          <a:p>
            <a:r>
              <a:rPr lang="en-US" sz="1000" dirty="0"/>
              <a:t>            n         r          CI95%     p-</a:t>
            </a:r>
            <a:r>
              <a:rPr lang="en-US" sz="1000" dirty="0" err="1"/>
              <a:t>val</a:t>
            </a:r>
            <a:endParaRPr lang="en-US" sz="1000" dirty="0"/>
          </a:p>
          <a:p>
            <a:r>
              <a:rPr lang="en-US" sz="1000" dirty="0"/>
              <a:t>spearman  376  0.047291  [-0.05, 0.15]  0.363057</a:t>
            </a:r>
          </a:p>
          <a:p>
            <a:r>
              <a:rPr lang="en-US" sz="1000" dirty="0"/>
              <a:t>PTAU</a:t>
            </a:r>
          </a:p>
          <a:p>
            <a:r>
              <a:rPr lang="en-US" sz="1000" dirty="0"/>
              <a:t>FDG-PET BAG</a:t>
            </a:r>
          </a:p>
          <a:p>
            <a:r>
              <a:rPr lang="en-US" sz="1000" dirty="0"/>
              <a:t>            n         r          CI95%     p-</a:t>
            </a:r>
            <a:r>
              <a:rPr lang="en-US" sz="1000" dirty="0" err="1"/>
              <a:t>val</a:t>
            </a:r>
            <a:endParaRPr lang="en-US" sz="1000" dirty="0"/>
          </a:p>
          <a:p>
            <a:r>
              <a:rPr lang="en-US" sz="1000" dirty="0"/>
              <a:t>spearman  376  0.009136  [-0.09, 0.11]  0.860591</a:t>
            </a:r>
          </a:p>
          <a:p>
            <a:r>
              <a:rPr lang="en-US" sz="1000" dirty="0"/>
              <a:t>MRI BAG: </a:t>
            </a:r>
          </a:p>
          <a:p>
            <a:r>
              <a:rPr lang="en-US" sz="1000" dirty="0"/>
              <a:t>            n         r          CI95%     p-</a:t>
            </a:r>
            <a:r>
              <a:rPr lang="en-US" sz="1000" dirty="0" err="1"/>
              <a:t>val</a:t>
            </a:r>
            <a:endParaRPr lang="en-US" sz="1000" dirty="0"/>
          </a:p>
          <a:p>
            <a:r>
              <a:rPr lang="en-US" sz="1000" dirty="0"/>
              <a:t>spearman  376  0.055329  [-0.05, 0.16]  0.287158</a:t>
            </a:r>
          </a:p>
          <a:p>
            <a:r>
              <a:rPr lang="en-US" sz="1000" dirty="0"/>
              <a:t>PTAU.ABETA42</a:t>
            </a:r>
          </a:p>
          <a:p>
            <a:r>
              <a:rPr lang="en-US" sz="1000" b="1" dirty="0"/>
              <a:t>FDG-PET BAG</a:t>
            </a:r>
          </a:p>
          <a:p>
            <a:r>
              <a:rPr lang="en-US" sz="1000" b="1" dirty="0"/>
              <a:t>            n         r        CI95%     p-</a:t>
            </a:r>
            <a:r>
              <a:rPr lang="en-US" sz="1000" b="1" dirty="0" err="1"/>
              <a:t>val</a:t>
            </a:r>
            <a:endParaRPr lang="en-US" sz="1000" b="1" dirty="0"/>
          </a:p>
          <a:p>
            <a:r>
              <a:rPr lang="en-US" sz="1000" b="1" dirty="0"/>
              <a:t>spearman  376  0.100708  [-0.0, 0.2]  0.052285</a:t>
            </a:r>
          </a:p>
          <a:p>
            <a:r>
              <a:rPr lang="en-US" sz="1000" b="1" dirty="0"/>
              <a:t>MRI BAG: </a:t>
            </a:r>
          </a:p>
          <a:p>
            <a:r>
              <a:rPr lang="en-US" sz="1000" b="1" dirty="0"/>
              <a:t>            n         r       CI95%     p-</a:t>
            </a:r>
            <a:r>
              <a:rPr lang="en-US" sz="1000" b="1" dirty="0" err="1"/>
              <a:t>val</a:t>
            </a:r>
            <a:endParaRPr lang="en-US" sz="1000" b="1" dirty="0"/>
          </a:p>
          <a:p>
            <a:r>
              <a:rPr lang="en-US" sz="1000" b="1" dirty="0"/>
              <a:t>spearman  376  0.200282  [0.1, 0.3]  0.000101</a:t>
            </a:r>
            <a:endParaRPr lang="en-US" sz="1000" b="1" dirty="0">
              <a:solidFill>
                <a:srgbClr val="FF0000"/>
              </a:solidFill>
            </a:endParaRPr>
          </a:p>
        </p:txBody>
      </p:sp>
      <p:sp>
        <p:nvSpPr>
          <p:cNvPr id="8" name="Textfeld 7"/>
          <p:cNvSpPr txBox="1"/>
          <p:nvPr/>
        </p:nvSpPr>
        <p:spPr>
          <a:xfrm>
            <a:off x="541914" y="3199303"/>
            <a:ext cx="2497121" cy="198772"/>
          </a:xfrm>
          <a:prstGeom prst="rect">
            <a:avLst/>
          </a:prstGeom>
          <a:solidFill>
            <a:schemeClr val="bg1"/>
          </a:solidFill>
        </p:spPr>
        <p:txBody>
          <a:bodyPr wrap="square" rtlCol="0" anchor="ctr">
            <a:spAutoFit/>
          </a:bodyPr>
          <a:lstStyle/>
          <a:p>
            <a:pPr algn="ctr">
              <a:lnSpc>
                <a:spcPts val="753"/>
              </a:lnSpc>
            </a:pPr>
            <a:r>
              <a:rPr lang="en-US" sz="1000" b="1" dirty="0" smtClean="0">
                <a:latin typeface="Helvetica" pitchFamily="2" charset="0"/>
              </a:rPr>
              <a:t>FDG-PET BAG </a:t>
            </a:r>
            <a:r>
              <a:rPr lang="en-US" sz="1000" dirty="0">
                <a:latin typeface="Helvetica" pitchFamily="2" charset="0"/>
              </a:rPr>
              <a:t>[years]</a:t>
            </a:r>
          </a:p>
        </p:txBody>
      </p:sp>
      <p:sp>
        <p:nvSpPr>
          <p:cNvPr id="15" name="Textfeld 14"/>
          <p:cNvSpPr txBox="1"/>
          <p:nvPr/>
        </p:nvSpPr>
        <p:spPr>
          <a:xfrm>
            <a:off x="439379" y="6448805"/>
            <a:ext cx="2599656" cy="198772"/>
          </a:xfrm>
          <a:prstGeom prst="rect">
            <a:avLst/>
          </a:prstGeom>
          <a:solidFill>
            <a:schemeClr val="bg1"/>
          </a:solidFill>
        </p:spPr>
        <p:txBody>
          <a:bodyPr wrap="square" rtlCol="0" anchor="ctr">
            <a:spAutoFit/>
          </a:bodyPr>
          <a:lstStyle/>
          <a:p>
            <a:pPr algn="ctr">
              <a:lnSpc>
                <a:spcPts val="753"/>
              </a:lnSpc>
            </a:pPr>
            <a:r>
              <a:rPr lang="en-US" sz="1000" b="1" dirty="0" smtClean="0">
                <a:latin typeface="Helvetica" pitchFamily="2" charset="0"/>
              </a:rPr>
              <a:t>MRI BAG </a:t>
            </a:r>
            <a:r>
              <a:rPr lang="en-US" sz="1000" dirty="0">
                <a:latin typeface="Helvetica" pitchFamily="2" charset="0"/>
              </a:rPr>
              <a:t>[years]</a:t>
            </a:r>
          </a:p>
        </p:txBody>
      </p:sp>
      <p:sp>
        <p:nvSpPr>
          <p:cNvPr id="16" name="Textfeld 15"/>
          <p:cNvSpPr txBox="1"/>
          <p:nvPr/>
        </p:nvSpPr>
        <p:spPr>
          <a:xfrm>
            <a:off x="3856712" y="6448805"/>
            <a:ext cx="2599656" cy="198772"/>
          </a:xfrm>
          <a:prstGeom prst="rect">
            <a:avLst/>
          </a:prstGeom>
          <a:solidFill>
            <a:schemeClr val="bg1"/>
          </a:solidFill>
        </p:spPr>
        <p:txBody>
          <a:bodyPr wrap="square" rtlCol="0" anchor="ctr">
            <a:spAutoFit/>
          </a:bodyPr>
          <a:lstStyle/>
          <a:p>
            <a:pPr algn="ctr">
              <a:lnSpc>
                <a:spcPts val="753"/>
              </a:lnSpc>
            </a:pPr>
            <a:r>
              <a:rPr lang="en-US" sz="1000" b="1" dirty="0" smtClean="0">
                <a:latin typeface="Helvetica" pitchFamily="2" charset="0"/>
              </a:rPr>
              <a:t>MRI BAG </a:t>
            </a:r>
            <a:r>
              <a:rPr lang="en-US" sz="1000" dirty="0">
                <a:latin typeface="Helvetica" pitchFamily="2" charset="0"/>
              </a:rPr>
              <a:t>[years]</a:t>
            </a:r>
          </a:p>
        </p:txBody>
      </p:sp>
      <p:sp>
        <p:nvSpPr>
          <p:cNvPr id="20" name="Textfeld 19"/>
          <p:cNvSpPr txBox="1"/>
          <p:nvPr/>
        </p:nvSpPr>
        <p:spPr>
          <a:xfrm rot="16200000">
            <a:off x="-1078909" y="1690303"/>
            <a:ext cx="2639697" cy="201199"/>
          </a:xfrm>
          <a:prstGeom prst="rect">
            <a:avLst/>
          </a:prstGeom>
          <a:solidFill>
            <a:schemeClr val="bg1"/>
          </a:solidFill>
        </p:spPr>
        <p:txBody>
          <a:bodyPr wrap="square" rtlCol="0" anchor="ctr">
            <a:spAutoFit/>
          </a:bodyPr>
          <a:lstStyle/>
          <a:p>
            <a:pPr algn="ctr">
              <a:lnSpc>
                <a:spcPts val="753"/>
              </a:lnSpc>
            </a:pPr>
            <a:r>
              <a:rPr lang="en-US" sz="1000" b="1" dirty="0" smtClean="0">
                <a:latin typeface="Helvetica" pitchFamily="2" charset="0"/>
              </a:rPr>
              <a:t>CSF A</a:t>
            </a:r>
            <a:r>
              <a:rPr lang="el-GR" sz="1050" b="1" dirty="0" smtClean="0">
                <a:latin typeface="Helvetica" pitchFamily="2" charset="0"/>
              </a:rPr>
              <a:t>β</a:t>
            </a:r>
            <a:r>
              <a:rPr lang="de-DE" sz="1050" b="1" baseline="-25000" dirty="0" smtClean="0">
                <a:latin typeface="Helvetica" pitchFamily="2" charset="0"/>
              </a:rPr>
              <a:t>1-42 </a:t>
            </a:r>
            <a:r>
              <a:rPr lang="de-DE" sz="1050" dirty="0" smtClean="0">
                <a:latin typeface="Helvetica" pitchFamily="2" charset="0"/>
              </a:rPr>
              <a:t>[pg/ml]</a:t>
            </a:r>
            <a:endParaRPr lang="en-US" sz="1100" dirty="0">
              <a:latin typeface="Helvetica" pitchFamily="2" charset="0"/>
            </a:endParaRPr>
          </a:p>
        </p:txBody>
      </p:sp>
      <p:sp>
        <p:nvSpPr>
          <p:cNvPr id="21" name="Textfeld 20"/>
          <p:cNvSpPr txBox="1"/>
          <p:nvPr/>
        </p:nvSpPr>
        <p:spPr>
          <a:xfrm rot="16200000">
            <a:off x="-996925" y="5105249"/>
            <a:ext cx="2492188" cy="194925"/>
          </a:xfrm>
          <a:prstGeom prst="rect">
            <a:avLst/>
          </a:prstGeom>
          <a:solidFill>
            <a:schemeClr val="bg1"/>
          </a:solidFill>
        </p:spPr>
        <p:txBody>
          <a:bodyPr wrap="square" rtlCol="0" anchor="ctr">
            <a:spAutoFit/>
          </a:bodyPr>
          <a:lstStyle/>
          <a:p>
            <a:pPr algn="ctr">
              <a:lnSpc>
                <a:spcPts val="753"/>
              </a:lnSpc>
            </a:pPr>
            <a:r>
              <a:rPr lang="en-US" sz="1000" b="1" dirty="0" smtClean="0">
                <a:latin typeface="Helvetica" pitchFamily="2" charset="0"/>
              </a:rPr>
              <a:t>CSF A</a:t>
            </a:r>
            <a:r>
              <a:rPr lang="el-GR" sz="1050" b="1" dirty="0" smtClean="0">
                <a:latin typeface="Helvetica" pitchFamily="2" charset="0"/>
              </a:rPr>
              <a:t>β</a:t>
            </a:r>
            <a:r>
              <a:rPr lang="de-DE" sz="1050" b="1" baseline="-25000" dirty="0" smtClean="0">
                <a:latin typeface="Helvetica" pitchFamily="2" charset="0"/>
              </a:rPr>
              <a:t>1-42 </a:t>
            </a:r>
            <a:r>
              <a:rPr lang="de-DE" sz="1050" dirty="0" smtClean="0">
                <a:latin typeface="Helvetica" pitchFamily="2" charset="0"/>
              </a:rPr>
              <a:t>[pg/ml]</a:t>
            </a:r>
            <a:endParaRPr lang="en-US" sz="1100" dirty="0">
              <a:latin typeface="Helvetica" pitchFamily="2" charset="0"/>
            </a:endParaRPr>
          </a:p>
        </p:txBody>
      </p:sp>
      <p:sp>
        <p:nvSpPr>
          <p:cNvPr id="23" name="Textfeld 22"/>
          <p:cNvSpPr txBox="1"/>
          <p:nvPr/>
        </p:nvSpPr>
        <p:spPr>
          <a:xfrm rot="16200000">
            <a:off x="2370495" y="4974674"/>
            <a:ext cx="2456329" cy="198698"/>
          </a:xfrm>
          <a:prstGeom prst="rect">
            <a:avLst/>
          </a:prstGeom>
          <a:solidFill>
            <a:schemeClr val="bg1"/>
          </a:solidFill>
        </p:spPr>
        <p:txBody>
          <a:bodyPr wrap="square" rtlCol="0" anchor="ctr">
            <a:spAutoFit/>
          </a:bodyPr>
          <a:lstStyle/>
          <a:p>
            <a:pPr algn="ctr">
              <a:lnSpc>
                <a:spcPts val="753"/>
              </a:lnSpc>
            </a:pPr>
            <a:r>
              <a:rPr lang="en-US" sz="1000" b="1" dirty="0" smtClean="0">
                <a:latin typeface="Helvetica" pitchFamily="2" charset="0"/>
              </a:rPr>
              <a:t>p-Tau</a:t>
            </a:r>
            <a:r>
              <a:rPr lang="en-US" sz="1000" b="1" baseline="-25000" dirty="0" smtClean="0">
                <a:latin typeface="Helvetica" pitchFamily="2" charset="0"/>
              </a:rPr>
              <a:t>181</a:t>
            </a:r>
            <a:r>
              <a:rPr lang="en-US" sz="1000" b="1" dirty="0" smtClean="0">
                <a:latin typeface="Helvetica" pitchFamily="2" charset="0"/>
              </a:rPr>
              <a:t>/CSF A</a:t>
            </a:r>
            <a:r>
              <a:rPr lang="el-GR" sz="1050" b="1" dirty="0" smtClean="0">
                <a:latin typeface="Helvetica" pitchFamily="2" charset="0"/>
              </a:rPr>
              <a:t>β</a:t>
            </a:r>
            <a:r>
              <a:rPr lang="de-DE" sz="1050" b="1" baseline="-25000" dirty="0" smtClean="0">
                <a:latin typeface="Helvetica" pitchFamily="2" charset="0"/>
              </a:rPr>
              <a:t>1-42 </a:t>
            </a:r>
            <a:r>
              <a:rPr lang="de-DE" sz="1050" b="1" dirty="0" err="1" smtClean="0">
                <a:latin typeface="Helvetica" pitchFamily="2" charset="0"/>
              </a:rPr>
              <a:t>ratio</a:t>
            </a:r>
            <a:endParaRPr lang="en-US" sz="1100" b="1" dirty="0">
              <a:latin typeface="Helvetica" pitchFamily="2" charset="0"/>
            </a:endParaRPr>
          </a:p>
        </p:txBody>
      </p:sp>
      <p:pic>
        <p:nvPicPr>
          <p:cNvPr id="7" name="Grafik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60524" y="98814"/>
            <a:ext cx="3295257" cy="3245718"/>
          </a:xfrm>
          <a:prstGeom prst="rect">
            <a:avLst/>
          </a:prstGeom>
        </p:spPr>
      </p:pic>
      <p:sp>
        <p:nvSpPr>
          <p:cNvPr id="22" name="Textfeld 21"/>
          <p:cNvSpPr txBox="1"/>
          <p:nvPr/>
        </p:nvSpPr>
        <p:spPr>
          <a:xfrm rot="16200000">
            <a:off x="2370496" y="1766161"/>
            <a:ext cx="2456329" cy="198698"/>
          </a:xfrm>
          <a:prstGeom prst="rect">
            <a:avLst/>
          </a:prstGeom>
          <a:solidFill>
            <a:schemeClr val="bg1"/>
          </a:solidFill>
        </p:spPr>
        <p:txBody>
          <a:bodyPr wrap="square" rtlCol="0" anchor="ctr">
            <a:spAutoFit/>
          </a:bodyPr>
          <a:lstStyle/>
          <a:p>
            <a:pPr algn="ctr">
              <a:lnSpc>
                <a:spcPts val="753"/>
              </a:lnSpc>
            </a:pPr>
            <a:r>
              <a:rPr lang="en-US" sz="1000" b="1" dirty="0" smtClean="0">
                <a:latin typeface="Helvetica" pitchFamily="2" charset="0"/>
              </a:rPr>
              <a:t>p-Tau</a:t>
            </a:r>
            <a:r>
              <a:rPr lang="en-US" sz="1000" b="1" baseline="-25000" dirty="0" smtClean="0">
                <a:latin typeface="Helvetica" pitchFamily="2" charset="0"/>
              </a:rPr>
              <a:t>181</a:t>
            </a:r>
            <a:r>
              <a:rPr lang="en-US" sz="1000" b="1" dirty="0" smtClean="0">
                <a:latin typeface="Helvetica" pitchFamily="2" charset="0"/>
              </a:rPr>
              <a:t>/CSF A</a:t>
            </a:r>
            <a:r>
              <a:rPr lang="el-GR" sz="1050" b="1" dirty="0" smtClean="0">
                <a:latin typeface="Helvetica" pitchFamily="2" charset="0"/>
              </a:rPr>
              <a:t>β</a:t>
            </a:r>
            <a:r>
              <a:rPr lang="de-DE" sz="1050" b="1" baseline="-25000" dirty="0" smtClean="0">
                <a:latin typeface="Helvetica" pitchFamily="2" charset="0"/>
              </a:rPr>
              <a:t>1-42 </a:t>
            </a:r>
            <a:r>
              <a:rPr lang="de-DE" sz="1050" b="1" dirty="0" err="1" smtClean="0">
                <a:latin typeface="Helvetica" pitchFamily="2" charset="0"/>
              </a:rPr>
              <a:t>ratio</a:t>
            </a:r>
            <a:endParaRPr lang="en-US" sz="1100" b="1" dirty="0">
              <a:latin typeface="Helvetica" pitchFamily="2" charset="0"/>
            </a:endParaRPr>
          </a:p>
        </p:txBody>
      </p:sp>
      <p:sp>
        <p:nvSpPr>
          <p:cNvPr id="24" name="Textfeld 23"/>
          <p:cNvSpPr txBox="1"/>
          <p:nvPr/>
        </p:nvSpPr>
        <p:spPr>
          <a:xfrm>
            <a:off x="3851909" y="3181713"/>
            <a:ext cx="2539926" cy="194925"/>
          </a:xfrm>
          <a:prstGeom prst="rect">
            <a:avLst/>
          </a:prstGeom>
          <a:solidFill>
            <a:schemeClr val="bg1"/>
          </a:solidFill>
        </p:spPr>
        <p:txBody>
          <a:bodyPr wrap="square" rtlCol="0" anchor="ctr">
            <a:spAutoFit/>
          </a:bodyPr>
          <a:lstStyle/>
          <a:p>
            <a:pPr algn="ctr">
              <a:lnSpc>
                <a:spcPts val="753"/>
              </a:lnSpc>
            </a:pPr>
            <a:r>
              <a:rPr lang="en-US" sz="1000" b="1" dirty="0" smtClean="0">
                <a:latin typeface="Helvetica" pitchFamily="2" charset="0"/>
              </a:rPr>
              <a:t>FDG-PET BAG </a:t>
            </a:r>
            <a:r>
              <a:rPr lang="en-US" sz="1000" dirty="0">
                <a:latin typeface="Helvetica" pitchFamily="2" charset="0"/>
              </a:rPr>
              <a:t>[years]</a:t>
            </a:r>
          </a:p>
        </p:txBody>
      </p:sp>
      <p:sp>
        <p:nvSpPr>
          <p:cNvPr id="25" name="Textfeld 24"/>
          <p:cNvSpPr txBox="1"/>
          <p:nvPr/>
        </p:nvSpPr>
        <p:spPr>
          <a:xfrm>
            <a:off x="1739207" y="637345"/>
            <a:ext cx="1536459" cy="246221"/>
          </a:xfrm>
          <a:prstGeom prst="rect">
            <a:avLst/>
          </a:prstGeom>
          <a:noFill/>
        </p:spPr>
        <p:txBody>
          <a:bodyPr wrap="square" rtlCol="0">
            <a:spAutoFit/>
          </a:bodyPr>
          <a:lstStyle/>
          <a:p>
            <a:r>
              <a:rPr lang="en-US" sz="1000" dirty="0" smtClean="0">
                <a:latin typeface="Helvetica" pitchFamily="2" charset="0"/>
              </a:rPr>
              <a:t>rho = -.126, p = .015</a:t>
            </a:r>
            <a:endParaRPr lang="en-US" sz="1000" dirty="0">
              <a:latin typeface="Helvetica" pitchFamily="2" charset="0"/>
            </a:endParaRPr>
          </a:p>
        </p:txBody>
      </p:sp>
      <p:sp>
        <p:nvSpPr>
          <p:cNvPr id="26" name="Textfeld 25"/>
          <p:cNvSpPr txBox="1"/>
          <p:nvPr/>
        </p:nvSpPr>
        <p:spPr>
          <a:xfrm>
            <a:off x="5144800" y="636335"/>
            <a:ext cx="1536459" cy="246221"/>
          </a:xfrm>
          <a:prstGeom prst="rect">
            <a:avLst/>
          </a:prstGeom>
          <a:noFill/>
        </p:spPr>
        <p:txBody>
          <a:bodyPr wrap="square" rtlCol="0">
            <a:spAutoFit/>
          </a:bodyPr>
          <a:lstStyle/>
          <a:p>
            <a:r>
              <a:rPr lang="en-US" sz="1000" dirty="0" smtClean="0">
                <a:latin typeface="Helvetica" pitchFamily="2" charset="0"/>
              </a:rPr>
              <a:t>rho = .100, p = .052</a:t>
            </a:r>
            <a:endParaRPr lang="en-US" sz="1000" dirty="0">
              <a:latin typeface="Helvetica" pitchFamily="2" charset="0"/>
            </a:endParaRPr>
          </a:p>
        </p:txBody>
      </p:sp>
      <p:sp>
        <p:nvSpPr>
          <p:cNvPr id="27" name="Textfeld 26"/>
          <p:cNvSpPr txBox="1"/>
          <p:nvPr/>
        </p:nvSpPr>
        <p:spPr>
          <a:xfrm>
            <a:off x="5144799" y="3928965"/>
            <a:ext cx="1536459" cy="246221"/>
          </a:xfrm>
          <a:prstGeom prst="rect">
            <a:avLst/>
          </a:prstGeom>
          <a:noFill/>
        </p:spPr>
        <p:txBody>
          <a:bodyPr wrap="square" rtlCol="0">
            <a:spAutoFit/>
          </a:bodyPr>
          <a:lstStyle/>
          <a:p>
            <a:r>
              <a:rPr lang="en-US" sz="1000" dirty="0" smtClean="0">
                <a:latin typeface="Helvetica" pitchFamily="2" charset="0"/>
              </a:rPr>
              <a:t>rho = .200, p &lt; .001</a:t>
            </a:r>
            <a:endParaRPr lang="en-US" sz="1000" dirty="0">
              <a:latin typeface="Helvetica" pitchFamily="2" charset="0"/>
            </a:endParaRPr>
          </a:p>
        </p:txBody>
      </p:sp>
      <p:sp>
        <p:nvSpPr>
          <p:cNvPr id="28" name="Textfeld 27"/>
          <p:cNvSpPr txBox="1"/>
          <p:nvPr/>
        </p:nvSpPr>
        <p:spPr>
          <a:xfrm>
            <a:off x="1739206" y="3925110"/>
            <a:ext cx="1536459" cy="246221"/>
          </a:xfrm>
          <a:prstGeom prst="rect">
            <a:avLst/>
          </a:prstGeom>
          <a:noFill/>
        </p:spPr>
        <p:txBody>
          <a:bodyPr wrap="square" rtlCol="0">
            <a:spAutoFit/>
          </a:bodyPr>
          <a:lstStyle/>
          <a:p>
            <a:r>
              <a:rPr lang="en-US" sz="1000" dirty="0" smtClean="0">
                <a:latin typeface="Helvetica" pitchFamily="2" charset="0"/>
              </a:rPr>
              <a:t>rho = -.230, p &lt; .001</a:t>
            </a:r>
            <a:endParaRPr lang="en-US" sz="1000" dirty="0">
              <a:latin typeface="Helvetica" pitchFamily="2" charset="0"/>
            </a:endParaRPr>
          </a:p>
        </p:txBody>
      </p:sp>
    </p:spTree>
    <p:extLst>
      <p:ext uri="{BB962C8B-B14F-4D97-AF65-F5344CB8AC3E}">
        <p14:creationId xmlns:p14="http://schemas.microsoft.com/office/powerpoint/2010/main" val="35172607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4" name="Rechteck 3"/>
          <p:cNvSpPr/>
          <p:nvPr/>
        </p:nvSpPr>
        <p:spPr>
          <a:xfrm>
            <a:off x="1766047" y="3118026"/>
            <a:ext cx="6096000" cy="2677656"/>
          </a:xfrm>
          <a:prstGeom prst="rect">
            <a:avLst/>
          </a:prstGeom>
        </p:spPr>
        <p:txBody>
          <a:bodyPr>
            <a:spAutoFit/>
          </a:bodyPr>
          <a:lstStyle/>
          <a:p>
            <a:r>
              <a:rPr lang="en-US" sz="1050" dirty="0"/>
              <a:t>FDG-PET BAG:       </a:t>
            </a:r>
            <a:endParaRPr lang="en-US" sz="1050" dirty="0" smtClean="0"/>
          </a:p>
          <a:p>
            <a:r>
              <a:rPr lang="en-US" sz="1050" dirty="0" smtClean="0"/>
              <a:t>Source           	SS   	DF         	F     	p-</a:t>
            </a:r>
            <a:r>
              <a:rPr lang="en-US" sz="1050" dirty="0" err="1" smtClean="0"/>
              <a:t>unc</a:t>
            </a:r>
            <a:r>
              <a:rPr lang="en-US" sz="1050" dirty="0" smtClean="0"/>
              <a:t>       	np2</a:t>
            </a:r>
            <a:endParaRPr lang="en-US" sz="1050" dirty="0"/>
          </a:p>
          <a:p>
            <a:r>
              <a:rPr lang="en-US" sz="1050" dirty="0"/>
              <a:t>0  </a:t>
            </a:r>
            <a:r>
              <a:rPr lang="en-US" sz="1050" dirty="0" err="1"/>
              <a:t>DX.cat.n</a:t>
            </a:r>
            <a:r>
              <a:rPr lang="en-US" sz="1050" dirty="0"/>
              <a:t>    </a:t>
            </a:r>
            <a:r>
              <a:rPr lang="en-US" sz="1050" dirty="0" smtClean="0"/>
              <a:t>	95.843181    	1  	9.346308  	0.002366  	0.020128</a:t>
            </a:r>
            <a:endParaRPr lang="en-US" sz="1050" dirty="0"/>
          </a:p>
          <a:p>
            <a:r>
              <a:rPr lang="en-US" sz="1050" dirty="0"/>
              <a:t>1  PTEDUCAT     </a:t>
            </a:r>
            <a:r>
              <a:rPr lang="en-US" sz="1050" dirty="0" smtClean="0"/>
              <a:t>	1.202126    	1  	0.117227  	0.732219  	0.000258</a:t>
            </a:r>
            <a:endParaRPr lang="en-US" sz="1050" dirty="0"/>
          </a:p>
          <a:p>
            <a:r>
              <a:rPr lang="en-US" sz="1050" dirty="0"/>
              <a:t>2  </a:t>
            </a:r>
            <a:r>
              <a:rPr lang="en-US" sz="1050" dirty="0" smtClean="0"/>
              <a:t>APOE4     	4.202522    	1  	0.409816  	0.522385  	0.000900</a:t>
            </a:r>
            <a:endParaRPr lang="en-US" sz="1050" dirty="0"/>
          </a:p>
          <a:p>
            <a:r>
              <a:rPr lang="en-US" sz="1050" dirty="0"/>
              <a:t>3  PTGENDER    </a:t>
            </a:r>
            <a:r>
              <a:rPr lang="en-US" sz="1050" dirty="0" smtClean="0"/>
              <a:t>	39.643049    	1  	3.865858  	0.049886  	0.008425</a:t>
            </a:r>
            <a:endParaRPr lang="en-US" sz="1050" dirty="0"/>
          </a:p>
          <a:p>
            <a:r>
              <a:rPr lang="en-US" sz="1050" dirty="0"/>
              <a:t>4  Residual  </a:t>
            </a:r>
            <a:r>
              <a:rPr lang="en-US" sz="1050" dirty="0" smtClean="0"/>
              <a:t>	4665.868761  	455       	</a:t>
            </a:r>
            <a:r>
              <a:rPr lang="en-US" sz="1050" dirty="0" err="1" smtClean="0"/>
              <a:t>NaN</a:t>
            </a:r>
            <a:r>
              <a:rPr lang="en-US" sz="1050" dirty="0" smtClean="0"/>
              <a:t>       	</a:t>
            </a:r>
            <a:r>
              <a:rPr lang="en-US" sz="1050" dirty="0" err="1" smtClean="0"/>
              <a:t>NaN</a:t>
            </a:r>
            <a:r>
              <a:rPr lang="en-US" sz="1050" dirty="0" smtClean="0"/>
              <a:t>       	</a:t>
            </a:r>
            <a:r>
              <a:rPr lang="en-US" sz="1050" dirty="0" err="1" smtClean="0"/>
              <a:t>NaN</a:t>
            </a:r>
            <a:endParaRPr lang="en-US" sz="1050" dirty="0"/>
          </a:p>
          <a:p>
            <a:r>
              <a:rPr lang="en-US" sz="1050" dirty="0"/>
              <a:t>MRI BAG:       </a:t>
            </a:r>
            <a:endParaRPr lang="en-US" sz="1050" dirty="0" smtClean="0"/>
          </a:p>
          <a:p>
            <a:r>
              <a:rPr lang="en-US" sz="1050" dirty="0" smtClean="0"/>
              <a:t>Source           	SS   	DF          	F         	p-</a:t>
            </a:r>
            <a:r>
              <a:rPr lang="en-US" sz="1050" dirty="0" err="1" smtClean="0"/>
              <a:t>unc</a:t>
            </a:r>
            <a:r>
              <a:rPr lang="en-US" sz="1050" dirty="0" smtClean="0"/>
              <a:t>       	np2</a:t>
            </a:r>
            <a:endParaRPr lang="en-US" sz="1050" dirty="0"/>
          </a:p>
          <a:p>
            <a:r>
              <a:rPr lang="en-US" sz="1050" dirty="0"/>
              <a:t>0  </a:t>
            </a:r>
            <a:r>
              <a:rPr lang="en-US" sz="1050" dirty="0" err="1"/>
              <a:t>DX.cat.n</a:t>
            </a:r>
            <a:r>
              <a:rPr lang="en-US" sz="1050" dirty="0"/>
              <a:t>   </a:t>
            </a:r>
            <a:r>
              <a:rPr lang="en-US" sz="1050" dirty="0" smtClean="0"/>
              <a:t>	657.402966    	1  	66.034264  	4.221225e-15  	0.126737</a:t>
            </a:r>
            <a:endParaRPr lang="en-US" sz="1050" dirty="0"/>
          </a:p>
          <a:p>
            <a:r>
              <a:rPr lang="en-US" sz="1050" dirty="0"/>
              <a:t>1  PTEDUCAT     </a:t>
            </a:r>
            <a:r>
              <a:rPr lang="en-US" sz="1050" dirty="0" smtClean="0"/>
              <a:t>	0.499288    	1   	0.050152  	8.228994e-01  	0.000110</a:t>
            </a:r>
            <a:endParaRPr lang="en-US" sz="1050" dirty="0"/>
          </a:p>
          <a:p>
            <a:r>
              <a:rPr lang="en-US" sz="1050" dirty="0" smtClean="0"/>
              <a:t>2  </a:t>
            </a:r>
            <a:r>
              <a:rPr lang="en-US" sz="1050" dirty="0"/>
              <a:t>APOE4     </a:t>
            </a:r>
            <a:r>
              <a:rPr lang="en-US" sz="1050" dirty="0" smtClean="0"/>
              <a:t>	0.486270    	1   	0.048844  	8.251856e-01  	0.000107</a:t>
            </a:r>
            <a:endParaRPr lang="en-US" sz="1050" dirty="0"/>
          </a:p>
          <a:p>
            <a:r>
              <a:rPr lang="en-US" sz="1050" dirty="0"/>
              <a:t>3  PTGENDER   </a:t>
            </a:r>
            <a:r>
              <a:rPr lang="en-US" sz="1050" dirty="0" smtClean="0"/>
              <a:t>	347.291806    	1  	34.884477  	6.856291e-09  	0.071210</a:t>
            </a:r>
            <a:endParaRPr lang="en-US" sz="1050" dirty="0"/>
          </a:p>
          <a:p>
            <a:r>
              <a:rPr lang="en-US" sz="1050" dirty="0"/>
              <a:t>4  Residual  </a:t>
            </a:r>
            <a:r>
              <a:rPr lang="en-US" sz="1050" dirty="0" smtClean="0"/>
              <a:t>	4529.744589  	455        	</a:t>
            </a:r>
            <a:r>
              <a:rPr lang="en-US" sz="1050" dirty="0" err="1" smtClean="0"/>
              <a:t>NaN</a:t>
            </a:r>
            <a:r>
              <a:rPr lang="en-US" sz="1050" dirty="0" smtClean="0"/>
              <a:t>           	</a:t>
            </a:r>
            <a:r>
              <a:rPr lang="en-US" sz="1050" dirty="0" err="1" smtClean="0"/>
              <a:t>NaN</a:t>
            </a:r>
            <a:r>
              <a:rPr lang="en-US" sz="1050" dirty="0" smtClean="0"/>
              <a:t>       	</a:t>
            </a:r>
            <a:r>
              <a:rPr lang="en-US" sz="1050" dirty="0" err="1" smtClean="0"/>
              <a:t>NaN</a:t>
            </a:r>
            <a:endParaRPr lang="en-US" sz="1050" dirty="0"/>
          </a:p>
          <a:p>
            <a:r>
              <a:rPr lang="en-US" sz="1050" dirty="0"/>
              <a:t>Mean FDG-PET BAG stables: [0.30563297], mean FDG-PET BAG decliners: [1.3491923].</a:t>
            </a:r>
          </a:p>
          <a:p>
            <a:r>
              <a:rPr lang="en-US" sz="1050" dirty="0"/>
              <a:t>Mean MRI BAG stables: [1.58252294], mean MRI BAG decliners: [4.50295814].</a:t>
            </a:r>
          </a:p>
        </p:txBody>
      </p:sp>
    </p:spTree>
    <p:extLst>
      <p:ext uri="{BB962C8B-B14F-4D97-AF65-F5344CB8AC3E}">
        <p14:creationId xmlns:p14="http://schemas.microsoft.com/office/powerpoint/2010/main" val="38498004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7233" y="2465295"/>
            <a:ext cx="10485921" cy="3801635"/>
          </a:xfrm>
          <a:prstGeom prst="rect">
            <a:avLst/>
          </a:prstGeom>
        </p:spPr>
      </p:pic>
      <p:sp>
        <p:nvSpPr>
          <p:cNvPr id="8" name="Textfeld 7"/>
          <p:cNvSpPr txBox="1"/>
          <p:nvPr/>
        </p:nvSpPr>
        <p:spPr>
          <a:xfrm>
            <a:off x="3506694" y="2771001"/>
            <a:ext cx="860612" cy="261610"/>
          </a:xfrm>
          <a:prstGeom prst="rect">
            <a:avLst/>
          </a:prstGeom>
          <a:noFill/>
        </p:spPr>
        <p:txBody>
          <a:bodyPr wrap="square" rtlCol="0">
            <a:spAutoFit/>
          </a:bodyPr>
          <a:lstStyle/>
          <a:p>
            <a:r>
              <a:rPr lang="en-US" sz="1100" dirty="0" smtClean="0">
                <a:latin typeface="Helvetica" pitchFamily="2" charset="0"/>
              </a:rPr>
              <a:t>p = .002</a:t>
            </a:r>
            <a:endParaRPr lang="en-US" sz="1100" dirty="0">
              <a:latin typeface="Helvetica" pitchFamily="2" charset="0"/>
            </a:endParaRPr>
          </a:p>
        </p:txBody>
      </p:sp>
      <p:sp>
        <p:nvSpPr>
          <p:cNvPr id="14" name="Textfeld 13"/>
          <p:cNvSpPr txBox="1"/>
          <p:nvPr/>
        </p:nvSpPr>
        <p:spPr>
          <a:xfrm>
            <a:off x="1428207" y="6050854"/>
            <a:ext cx="4450080" cy="201722"/>
          </a:xfrm>
          <a:prstGeom prst="rect">
            <a:avLst/>
          </a:prstGeom>
          <a:solidFill>
            <a:schemeClr val="bg1"/>
          </a:solidFill>
        </p:spPr>
        <p:txBody>
          <a:bodyPr wrap="square" rtlCol="0" anchor="ctr">
            <a:spAutoFit/>
          </a:bodyPr>
          <a:lstStyle/>
          <a:p>
            <a:pPr algn="ctr">
              <a:lnSpc>
                <a:spcPts val="753"/>
              </a:lnSpc>
            </a:pPr>
            <a:r>
              <a:rPr lang="en-US" sz="1100" b="1" dirty="0" smtClean="0">
                <a:latin typeface="Helvetica" pitchFamily="2" charset="0"/>
              </a:rPr>
              <a:t>FDG-PET BAG </a:t>
            </a:r>
            <a:r>
              <a:rPr lang="en-US" sz="1100" dirty="0">
                <a:latin typeface="Helvetica" pitchFamily="2" charset="0"/>
              </a:rPr>
              <a:t>[years]</a:t>
            </a:r>
          </a:p>
        </p:txBody>
      </p:sp>
      <p:sp>
        <p:nvSpPr>
          <p:cNvPr id="15" name="Textfeld 14"/>
          <p:cNvSpPr txBox="1"/>
          <p:nvPr/>
        </p:nvSpPr>
        <p:spPr>
          <a:xfrm>
            <a:off x="6764040" y="6047277"/>
            <a:ext cx="4450080" cy="201722"/>
          </a:xfrm>
          <a:prstGeom prst="rect">
            <a:avLst/>
          </a:prstGeom>
          <a:solidFill>
            <a:schemeClr val="bg1"/>
          </a:solidFill>
        </p:spPr>
        <p:txBody>
          <a:bodyPr wrap="square" rtlCol="0" anchor="ctr">
            <a:spAutoFit/>
          </a:bodyPr>
          <a:lstStyle/>
          <a:p>
            <a:pPr algn="ctr">
              <a:lnSpc>
                <a:spcPts val="753"/>
              </a:lnSpc>
            </a:pPr>
            <a:r>
              <a:rPr lang="en-US" sz="1100" b="1" dirty="0" smtClean="0">
                <a:latin typeface="Helvetica" pitchFamily="2" charset="0"/>
              </a:rPr>
              <a:t>MRI BAG </a:t>
            </a:r>
            <a:r>
              <a:rPr lang="en-US" sz="1100" dirty="0">
                <a:latin typeface="Helvetica" pitchFamily="2" charset="0"/>
              </a:rPr>
              <a:t>[years]</a:t>
            </a:r>
          </a:p>
        </p:txBody>
      </p:sp>
      <p:sp>
        <p:nvSpPr>
          <p:cNvPr id="16" name="Rechteck 15"/>
          <p:cNvSpPr/>
          <p:nvPr/>
        </p:nvSpPr>
        <p:spPr>
          <a:xfrm>
            <a:off x="5068389" y="2697553"/>
            <a:ext cx="505097" cy="13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hteck 16"/>
          <p:cNvSpPr/>
          <p:nvPr/>
        </p:nvSpPr>
        <p:spPr>
          <a:xfrm>
            <a:off x="5172891" y="2867372"/>
            <a:ext cx="583475" cy="32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hteck 17"/>
          <p:cNvSpPr/>
          <p:nvPr/>
        </p:nvSpPr>
        <p:spPr>
          <a:xfrm>
            <a:off x="10387105" y="2698603"/>
            <a:ext cx="505097" cy="13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hteck 18"/>
          <p:cNvSpPr/>
          <p:nvPr/>
        </p:nvSpPr>
        <p:spPr>
          <a:xfrm>
            <a:off x="10491607" y="2868422"/>
            <a:ext cx="583475" cy="32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feld 19"/>
          <p:cNvSpPr txBox="1"/>
          <p:nvPr/>
        </p:nvSpPr>
        <p:spPr>
          <a:xfrm>
            <a:off x="4769221" y="2636590"/>
            <a:ext cx="879566" cy="261610"/>
          </a:xfrm>
          <a:prstGeom prst="rect">
            <a:avLst/>
          </a:prstGeom>
          <a:noFill/>
        </p:spPr>
        <p:txBody>
          <a:bodyPr wrap="square" rtlCol="0">
            <a:spAutoFit/>
          </a:bodyPr>
          <a:lstStyle/>
          <a:p>
            <a:r>
              <a:rPr lang="en-US" sz="1100" b="1" dirty="0" smtClean="0">
                <a:latin typeface="Helvetica" pitchFamily="2" charset="0"/>
              </a:rPr>
              <a:t>Category</a:t>
            </a:r>
            <a:endParaRPr lang="en-US" sz="1100" b="1" dirty="0">
              <a:latin typeface="Helvetica" pitchFamily="2" charset="0"/>
            </a:endParaRPr>
          </a:p>
        </p:txBody>
      </p:sp>
      <p:sp>
        <p:nvSpPr>
          <p:cNvPr id="21" name="Textfeld 20"/>
          <p:cNvSpPr txBox="1"/>
          <p:nvPr/>
        </p:nvSpPr>
        <p:spPr>
          <a:xfrm>
            <a:off x="10089389" y="2636590"/>
            <a:ext cx="885138" cy="261610"/>
          </a:xfrm>
          <a:prstGeom prst="rect">
            <a:avLst/>
          </a:prstGeom>
          <a:noFill/>
        </p:spPr>
        <p:txBody>
          <a:bodyPr wrap="square" rtlCol="0">
            <a:spAutoFit/>
          </a:bodyPr>
          <a:lstStyle/>
          <a:p>
            <a:r>
              <a:rPr lang="en-US" sz="1100" b="1" dirty="0" smtClean="0">
                <a:latin typeface="Helvetica" pitchFamily="2" charset="0"/>
              </a:rPr>
              <a:t>Category</a:t>
            </a:r>
            <a:endParaRPr lang="en-US" sz="1100" b="1" dirty="0">
              <a:latin typeface="Helvetica" pitchFamily="2" charset="0"/>
            </a:endParaRPr>
          </a:p>
        </p:txBody>
      </p:sp>
      <p:sp>
        <p:nvSpPr>
          <p:cNvPr id="22" name="Textfeld 21"/>
          <p:cNvSpPr txBox="1"/>
          <p:nvPr/>
        </p:nvSpPr>
        <p:spPr>
          <a:xfrm>
            <a:off x="5059405" y="2787123"/>
            <a:ext cx="879566" cy="464743"/>
          </a:xfrm>
          <a:prstGeom prst="rect">
            <a:avLst/>
          </a:prstGeom>
          <a:noFill/>
        </p:spPr>
        <p:txBody>
          <a:bodyPr wrap="square" rtlCol="0">
            <a:spAutoFit/>
          </a:bodyPr>
          <a:lstStyle/>
          <a:p>
            <a:r>
              <a:rPr lang="en-US" sz="1100" dirty="0" smtClean="0">
                <a:latin typeface="Helvetica" pitchFamily="2" charset="0"/>
              </a:rPr>
              <a:t>Stable</a:t>
            </a:r>
          </a:p>
          <a:p>
            <a:pPr>
              <a:lnSpc>
                <a:spcPct val="120000"/>
              </a:lnSpc>
            </a:pPr>
            <a:r>
              <a:rPr lang="en-US" sz="1100" dirty="0" smtClean="0">
                <a:latin typeface="Helvetica" pitchFamily="2" charset="0"/>
              </a:rPr>
              <a:t>Decline </a:t>
            </a:r>
            <a:endParaRPr lang="en-US" sz="1100" dirty="0">
              <a:latin typeface="Helvetica" pitchFamily="2" charset="0"/>
            </a:endParaRPr>
          </a:p>
        </p:txBody>
      </p:sp>
      <p:sp>
        <p:nvSpPr>
          <p:cNvPr id="23" name="Textfeld 22"/>
          <p:cNvSpPr txBox="1"/>
          <p:nvPr/>
        </p:nvSpPr>
        <p:spPr>
          <a:xfrm>
            <a:off x="10385995" y="2795538"/>
            <a:ext cx="879566" cy="464743"/>
          </a:xfrm>
          <a:prstGeom prst="rect">
            <a:avLst/>
          </a:prstGeom>
          <a:noFill/>
        </p:spPr>
        <p:txBody>
          <a:bodyPr wrap="square" rtlCol="0">
            <a:spAutoFit/>
          </a:bodyPr>
          <a:lstStyle/>
          <a:p>
            <a:r>
              <a:rPr lang="en-US" sz="1100" dirty="0" smtClean="0">
                <a:latin typeface="Helvetica" pitchFamily="2" charset="0"/>
              </a:rPr>
              <a:t>Stable</a:t>
            </a:r>
          </a:p>
          <a:p>
            <a:pPr>
              <a:lnSpc>
                <a:spcPct val="120000"/>
              </a:lnSpc>
            </a:pPr>
            <a:r>
              <a:rPr lang="en-US" sz="1100" dirty="0" smtClean="0">
                <a:latin typeface="Helvetica" pitchFamily="2" charset="0"/>
              </a:rPr>
              <a:t>Decline </a:t>
            </a:r>
            <a:endParaRPr lang="en-US" sz="1100" dirty="0">
              <a:latin typeface="Helvetica" pitchFamily="2" charset="0"/>
            </a:endParaRPr>
          </a:p>
        </p:txBody>
      </p:sp>
      <p:cxnSp>
        <p:nvCxnSpPr>
          <p:cNvPr id="5" name="Gerader Verbinder 4"/>
          <p:cNvCxnSpPr/>
          <p:nvPr/>
        </p:nvCxnSpPr>
        <p:spPr>
          <a:xfrm>
            <a:off x="3693459" y="3090712"/>
            <a:ext cx="152400" cy="0"/>
          </a:xfrm>
          <a:prstGeom prst="line">
            <a:avLst/>
          </a:prstGeom>
          <a:ln w="28575"/>
        </p:spPr>
        <p:style>
          <a:lnRef idx="1">
            <a:schemeClr val="dk1"/>
          </a:lnRef>
          <a:fillRef idx="0">
            <a:schemeClr val="dk1"/>
          </a:fillRef>
          <a:effectRef idx="0">
            <a:schemeClr val="dk1"/>
          </a:effectRef>
          <a:fontRef idx="minor">
            <a:schemeClr val="tx1"/>
          </a:fontRef>
        </p:style>
      </p:cxnSp>
      <p:sp>
        <p:nvSpPr>
          <p:cNvPr id="24" name="Textfeld 23"/>
          <p:cNvSpPr txBox="1"/>
          <p:nvPr/>
        </p:nvSpPr>
        <p:spPr>
          <a:xfrm>
            <a:off x="9069765" y="2771001"/>
            <a:ext cx="860612" cy="261610"/>
          </a:xfrm>
          <a:prstGeom prst="rect">
            <a:avLst/>
          </a:prstGeom>
          <a:noFill/>
        </p:spPr>
        <p:txBody>
          <a:bodyPr wrap="square" rtlCol="0">
            <a:spAutoFit/>
          </a:bodyPr>
          <a:lstStyle/>
          <a:p>
            <a:r>
              <a:rPr lang="en-US" sz="1100" dirty="0" smtClean="0">
                <a:latin typeface="Helvetica" pitchFamily="2" charset="0"/>
              </a:rPr>
              <a:t>p &lt; .001</a:t>
            </a:r>
            <a:endParaRPr lang="en-US" sz="1100" dirty="0">
              <a:latin typeface="Helvetica" pitchFamily="2" charset="0"/>
            </a:endParaRPr>
          </a:p>
        </p:txBody>
      </p:sp>
      <p:cxnSp>
        <p:nvCxnSpPr>
          <p:cNvPr id="26" name="Gerader Verbinder 25"/>
          <p:cNvCxnSpPr/>
          <p:nvPr/>
        </p:nvCxnSpPr>
        <p:spPr>
          <a:xfrm>
            <a:off x="9184810" y="3090712"/>
            <a:ext cx="443284" cy="0"/>
          </a:xfrm>
          <a:prstGeom prst="line">
            <a:avLst/>
          </a:prstGeom>
          <a:ln w="28575"/>
        </p:spPr>
        <p:style>
          <a:lnRef idx="1">
            <a:schemeClr val="dk1"/>
          </a:lnRef>
          <a:fillRef idx="0">
            <a:schemeClr val="dk1"/>
          </a:fillRef>
          <a:effectRef idx="0">
            <a:schemeClr val="dk1"/>
          </a:effectRef>
          <a:fontRef idx="minor">
            <a:schemeClr val="tx1"/>
          </a:fontRef>
        </p:style>
      </p:cxnSp>
      <p:sp>
        <p:nvSpPr>
          <p:cNvPr id="32" name="Textfeld 31"/>
          <p:cNvSpPr txBox="1"/>
          <p:nvPr/>
        </p:nvSpPr>
        <p:spPr>
          <a:xfrm rot="16200000">
            <a:off x="-684725" y="4120357"/>
            <a:ext cx="3307977" cy="195073"/>
          </a:xfrm>
          <a:prstGeom prst="rect">
            <a:avLst/>
          </a:prstGeom>
          <a:solidFill>
            <a:schemeClr val="bg1"/>
          </a:solidFill>
        </p:spPr>
        <p:txBody>
          <a:bodyPr wrap="square" rtlCol="0" anchor="ctr">
            <a:spAutoFit/>
          </a:bodyPr>
          <a:lstStyle/>
          <a:p>
            <a:pPr algn="ctr">
              <a:lnSpc>
                <a:spcPts val="753"/>
              </a:lnSpc>
            </a:pPr>
            <a:r>
              <a:rPr lang="en-US" sz="1100" b="1" dirty="0" smtClean="0">
                <a:latin typeface="Helvetica" pitchFamily="2" charset="0"/>
              </a:rPr>
              <a:t>Density</a:t>
            </a:r>
            <a:endParaRPr lang="en-US" sz="1100" b="1" dirty="0">
              <a:latin typeface="Helvetica" pitchFamily="2" charset="0"/>
            </a:endParaRPr>
          </a:p>
        </p:txBody>
      </p:sp>
      <p:sp>
        <p:nvSpPr>
          <p:cNvPr id="33" name="Textfeld 32"/>
          <p:cNvSpPr txBox="1"/>
          <p:nvPr/>
        </p:nvSpPr>
        <p:spPr>
          <a:xfrm rot="16200000">
            <a:off x="4634099" y="4120356"/>
            <a:ext cx="3307977" cy="195073"/>
          </a:xfrm>
          <a:prstGeom prst="rect">
            <a:avLst/>
          </a:prstGeom>
          <a:solidFill>
            <a:schemeClr val="bg1"/>
          </a:solidFill>
        </p:spPr>
        <p:txBody>
          <a:bodyPr wrap="square" rtlCol="0" anchor="ctr">
            <a:spAutoFit/>
          </a:bodyPr>
          <a:lstStyle/>
          <a:p>
            <a:pPr algn="ctr">
              <a:lnSpc>
                <a:spcPts val="753"/>
              </a:lnSpc>
            </a:pPr>
            <a:r>
              <a:rPr lang="en-US" sz="1100" b="1" dirty="0" smtClean="0">
                <a:latin typeface="Helvetica" pitchFamily="2" charset="0"/>
              </a:rPr>
              <a:t>Density</a:t>
            </a:r>
            <a:endParaRPr lang="en-US" sz="1100" b="1" dirty="0">
              <a:latin typeface="Helvetica" pitchFamily="2" charset="0"/>
            </a:endParaRPr>
          </a:p>
        </p:txBody>
      </p:sp>
    </p:spTree>
    <p:extLst>
      <p:ext uri="{BB962C8B-B14F-4D97-AF65-F5344CB8AC3E}">
        <p14:creationId xmlns:p14="http://schemas.microsoft.com/office/powerpoint/2010/main" val="12176831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p:nvPr/>
        </p:nvSpPr>
        <p:spPr>
          <a:xfrm>
            <a:off x="8180974" y="4431057"/>
            <a:ext cx="1882588" cy="1147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uppieren 4"/>
          <p:cNvGrpSpPr/>
          <p:nvPr/>
        </p:nvGrpSpPr>
        <p:grpSpPr>
          <a:xfrm>
            <a:off x="3560955" y="1974239"/>
            <a:ext cx="5285242" cy="4160528"/>
            <a:chOff x="5049097" y="1974239"/>
            <a:chExt cx="5285242" cy="4160528"/>
          </a:xfrm>
        </p:grpSpPr>
        <p:pic>
          <p:nvPicPr>
            <p:cNvPr id="14" name="Grafik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9097" y="1974239"/>
              <a:ext cx="5285242" cy="4160528"/>
            </a:xfrm>
            <a:prstGeom prst="rect">
              <a:avLst/>
            </a:prstGeom>
          </p:spPr>
        </p:pic>
        <p:sp>
          <p:nvSpPr>
            <p:cNvPr id="8" name="Textfeld 7"/>
            <p:cNvSpPr txBox="1"/>
            <p:nvPr/>
          </p:nvSpPr>
          <p:spPr>
            <a:xfrm>
              <a:off x="5598629" y="5899421"/>
              <a:ext cx="4549418" cy="201722"/>
            </a:xfrm>
            <a:prstGeom prst="rect">
              <a:avLst/>
            </a:prstGeom>
            <a:solidFill>
              <a:schemeClr val="bg1"/>
            </a:solidFill>
          </p:spPr>
          <p:txBody>
            <a:bodyPr wrap="square" rtlCol="0" anchor="ctr">
              <a:spAutoFit/>
            </a:bodyPr>
            <a:lstStyle/>
            <a:p>
              <a:pPr algn="ctr">
                <a:lnSpc>
                  <a:spcPts val="753"/>
                </a:lnSpc>
              </a:pPr>
              <a:r>
                <a:rPr lang="en-US" sz="1100" b="1" dirty="0" smtClean="0">
                  <a:latin typeface="Helvetica" pitchFamily="2" charset="0"/>
                </a:rPr>
                <a:t>1-Specificity</a:t>
              </a:r>
              <a:endParaRPr lang="en-US" sz="1100" dirty="0">
                <a:latin typeface="Helvetica" pitchFamily="2" charset="0"/>
              </a:endParaRPr>
            </a:p>
          </p:txBody>
        </p:sp>
        <p:sp>
          <p:nvSpPr>
            <p:cNvPr id="9" name="Textfeld 8"/>
            <p:cNvSpPr txBox="1"/>
            <p:nvPr/>
          </p:nvSpPr>
          <p:spPr>
            <a:xfrm rot="16200000">
              <a:off x="3483608" y="3905277"/>
              <a:ext cx="3415554" cy="194925"/>
            </a:xfrm>
            <a:prstGeom prst="rect">
              <a:avLst/>
            </a:prstGeom>
            <a:solidFill>
              <a:schemeClr val="bg1"/>
            </a:solidFill>
          </p:spPr>
          <p:txBody>
            <a:bodyPr wrap="square" rtlCol="0" anchor="ctr">
              <a:spAutoFit/>
            </a:bodyPr>
            <a:lstStyle/>
            <a:p>
              <a:pPr algn="ctr">
                <a:lnSpc>
                  <a:spcPts val="753"/>
                </a:lnSpc>
              </a:pPr>
              <a:r>
                <a:rPr lang="en-US" sz="1100" b="1" dirty="0" smtClean="0">
                  <a:latin typeface="Helvetica" pitchFamily="2" charset="0"/>
                </a:rPr>
                <a:t>Sensitivity</a:t>
              </a:r>
              <a:endParaRPr lang="en-US" sz="1100" dirty="0">
                <a:latin typeface="Helvetica" pitchFamily="2" charset="0"/>
              </a:endParaRPr>
            </a:p>
          </p:txBody>
        </p:sp>
        <p:sp>
          <p:nvSpPr>
            <p:cNvPr id="11" name="Rechteck 10"/>
            <p:cNvSpPr/>
            <p:nvPr/>
          </p:nvSpPr>
          <p:spPr>
            <a:xfrm>
              <a:off x="8143568" y="4189010"/>
              <a:ext cx="1973590" cy="1442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feld 11"/>
            <p:cNvSpPr txBox="1"/>
            <p:nvPr/>
          </p:nvSpPr>
          <p:spPr>
            <a:xfrm>
              <a:off x="8143567" y="4368142"/>
              <a:ext cx="1579418" cy="1261884"/>
            </a:xfrm>
            <a:prstGeom prst="rect">
              <a:avLst/>
            </a:prstGeom>
            <a:noFill/>
          </p:spPr>
          <p:txBody>
            <a:bodyPr wrap="square" rtlCol="0">
              <a:spAutoFit/>
            </a:bodyPr>
            <a:lstStyle/>
            <a:p>
              <a:r>
                <a:rPr lang="en-US" sz="950" b="1" dirty="0" smtClean="0">
                  <a:latin typeface="Helvetica" pitchFamily="2" charset="0"/>
                </a:rPr>
                <a:t>FDG-PET BAG</a:t>
              </a:r>
            </a:p>
            <a:p>
              <a:r>
                <a:rPr lang="en-US" sz="950" b="1" dirty="0" smtClean="0">
                  <a:latin typeface="Helvetica" pitchFamily="2" charset="0"/>
                </a:rPr>
                <a:t>MRI BAG</a:t>
              </a:r>
            </a:p>
            <a:p>
              <a:r>
                <a:rPr lang="en-US" sz="950" b="1" dirty="0" smtClean="0">
                  <a:latin typeface="Helvetica" pitchFamily="2" charset="0"/>
                </a:rPr>
                <a:t>Hippocampus GMV</a:t>
              </a:r>
            </a:p>
            <a:p>
              <a:r>
                <a:rPr lang="en-US" sz="950" b="1" dirty="0" smtClean="0">
                  <a:latin typeface="Helvetica" pitchFamily="2" charset="0"/>
                </a:rPr>
                <a:t>AV45-PET </a:t>
              </a:r>
            </a:p>
            <a:p>
              <a:r>
                <a:rPr lang="en-US" sz="950" b="1" dirty="0" smtClean="0">
                  <a:latin typeface="Helvetica" pitchFamily="2" charset="0"/>
                </a:rPr>
                <a:t>Precuneus SUVR</a:t>
              </a:r>
            </a:p>
            <a:p>
              <a:r>
                <a:rPr lang="en-US" sz="950" b="1" dirty="0" smtClean="0">
                  <a:latin typeface="Helvetica" pitchFamily="2" charset="0"/>
                </a:rPr>
                <a:t>p-tau</a:t>
              </a:r>
              <a:r>
                <a:rPr lang="en-US" sz="950" b="1" baseline="-25000" dirty="0" smtClean="0">
                  <a:latin typeface="Helvetica" pitchFamily="2" charset="0"/>
                </a:rPr>
                <a:t>181</a:t>
              </a:r>
              <a:r>
                <a:rPr lang="en-US" sz="950" b="1" dirty="0" smtClean="0">
                  <a:latin typeface="Helvetica" pitchFamily="2" charset="0"/>
                </a:rPr>
                <a:t>/A</a:t>
              </a:r>
              <a:r>
                <a:rPr lang="el-GR" sz="950" b="1" dirty="0" smtClean="0">
                  <a:latin typeface="Helvetica" pitchFamily="2" charset="0"/>
                </a:rPr>
                <a:t>β</a:t>
              </a:r>
              <a:r>
                <a:rPr lang="de-DE" sz="950" b="1" baseline="-25000" dirty="0" smtClean="0">
                  <a:latin typeface="Helvetica" pitchFamily="2" charset="0"/>
                </a:rPr>
                <a:t>1-42</a:t>
              </a:r>
              <a:r>
                <a:rPr lang="de-DE" sz="950" b="1" dirty="0" smtClean="0">
                  <a:latin typeface="Helvetica" pitchFamily="2" charset="0"/>
                </a:rPr>
                <a:t> </a:t>
              </a:r>
              <a:r>
                <a:rPr lang="de-DE" sz="950" b="1" dirty="0" err="1" smtClean="0">
                  <a:latin typeface="Helvetica" pitchFamily="2" charset="0"/>
                </a:rPr>
                <a:t>ratio</a:t>
              </a:r>
              <a:endParaRPr lang="en-US" sz="950" b="1" dirty="0" smtClean="0">
                <a:latin typeface="Helvetica" pitchFamily="2" charset="0"/>
              </a:endParaRPr>
            </a:p>
            <a:p>
              <a:r>
                <a:rPr lang="en-US" sz="950" b="1" dirty="0" smtClean="0">
                  <a:latin typeface="Helvetica" pitchFamily="2" charset="0"/>
                </a:rPr>
                <a:t>ADNI-MEM</a:t>
              </a:r>
            </a:p>
            <a:p>
              <a:r>
                <a:rPr lang="en-US" sz="950" b="1" dirty="0" smtClean="0">
                  <a:latin typeface="Helvetica" pitchFamily="2" charset="0"/>
                </a:rPr>
                <a:t>age</a:t>
              </a:r>
              <a:endParaRPr lang="en-US" sz="950" b="1" dirty="0">
                <a:latin typeface="Helvetica" pitchFamily="2" charset="0"/>
              </a:endParaRPr>
            </a:p>
          </p:txBody>
        </p:sp>
        <p:sp>
          <p:nvSpPr>
            <p:cNvPr id="13" name="Abgerundetes Rechteck 12"/>
            <p:cNvSpPr/>
            <p:nvPr/>
          </p:nvSpPr>
          <p:spPr>
            <a:xfrm>
              <a:off x="7856714" y="4400550"/>
              <a:ext cx="2064718" cy="1201147"/>
            </a:xfrm>
            <a:prstGeom prst="roundRect">
              <a:avLst>
                <a:gd name="adj" fmla="val 1823"/>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hteck 3"/>
          <p:cNvSpPr/>
          <p:nvPr/>
        </p:nvSpPr>
        <p:spPr>
          <a:xfrm>
            <a:off x="208812" y="514196"/>
            <a:ext cx="3684494" cy="6324808"/>
          </a:xfrm>
          <a:prstGeom prst="rect">
            <a:avLst/>
          </a:prstGeom>
        </p:spPr>
        <p:txBody>
          <a:bodyPr wrap="square">
            <a:spAutoFit/>
          </a:bodyPr>
          <a:lstStyle/>
          <a:p>
            <a:r>
              <a:rPr lang="en-US" sz="900" dirty="0"/>
              <a:t>PET.BAG</a:t>
            </a:r>
          </a:p>
          <a:p>
            <a:r>
              <a:rPr lang="en-US" sz="900" dirty="0"/>
              <a:t>460 subjects with full information.</a:t>
            </a:r>
          </a:p>
          <a:p>
            <a:r>
              <a:rPr lang="en-US" sz="900" dirty="0"/>
              <a:t>AUC: 0.6058651642475171, Sensitivity: nan, Specificity: nan</a:t>
            </a:r>
          </a:p>
          <a:p>
            <a:r>
              <a:rPr lang="en-US" sz="900" dirty="0"/>
              <a:t>10 folds did not contain any positive class predictions</a:t>
            </a:r>
            <a:r>
              <a:rPr lang="en-US" sz="900" dirty="0" smtClean="0"/>
              <a:t>.</a:t>
            </a:r>
          </a:p>
          <a:p>
            <a:endParaRPr lang="en-US" sz="900" dirty="0"/>
          </a:p>
          <a:p>
            <a:r>
              <a:rPr lang="en-US" sz="900" dirty="0" smtClean="0"/>
              <a:t>MRI.BAG</a:t>
            </a:r>
            <a:endParaRPr lang="en-US" sz="900" dirty="0"/>
          </a:p>
          <a:p>
            <a:r>
              <a:rPr lang="en-US" sz="900" dirty="0"/>
              <a:t>460 subjects with full information.</a:t>
            </a:r>
          </a:p>
          <a:p>
            <a:r>
              <a:rPr lang="en-US" sz="900" dirty="0"/>
              <a:t>AUC: </a:t>
            </a:r>
            <a:r>
              <a:rPr lang="en-US" sz="900" b="1" dirty="0"/>
              <a:t>0.7504469060351414</a:t>
            </a:r>
            <a:r>
              <a:rPr lang="en-US" sz="900" dirty="0"/>
              <a:t>, Sensitivity: 0.7075757575757576, Specificity: 0.6805042016806724</a:t>
            </a:r>
          </a:p>
          <a:p>
            <a:r>
              <a:rPr lang="en-US" sz="900" dirty="0"/>
              <a:t>0 folds did not contain any positive class predictions.</a:t>
            </a:r>
          </a:p>
          <a:p>
            <a:endParaRPr lang="en-US" sz="900" dirty="0"/>
          </a:p>
          <a:p>
            <a:r>
              <a:rPr lang="en-US" sz="900" dirty="0" err="1"/>
              <a:t>Hippocampus_GMV</a:t>
            </a:r>
            <a:endParaRPr lang="en-US" sz="900" dirty="0"/>
          </a:p>
          <a:p>
            <a:r>
              <a:rPr lang="en-US" sz="900" dirty="0"/>
              <a:t>460 subjects with full information.</a:t>
            </a:r>
          </a:p>
          <a:p>
            <a:r>
              <a:rPr lang="en-US" sz="900" dirty="0"/>
              <a:t>AUC: </a:t>
            </a:r>
            <a:r>
              <a:rPr lang="en-US" sz="900" b="1" dirty="0"/>
              <a:t>0.7588286223580342</a:t>
            </a:r>
            <a:r>
              <a:rPr lang="en-US" sz="900" dirty="0"/>
              <a:t>, Sensitivity: 0.6727272727272726, Specificity: 0.688655462184874</a:t>
            </a:r>
          </a:p>
          <a:p>
            <a:r>
              <a:rPr lang="en-US" sz="900" dirty="0"/>
              <a:t>0 folds did not contain any positive class predictions.</a:t>
            </a:r>
          </a:p>
          <a:p>
            <a:endParaRPr lang="en-US" sz="900" dirty="0"/>
          </a:p>
          <a:p>
            <a:r>
              <a:rPr lang="en-US" sz="900" dirty="0"/>
              <a:t>SUMMARYSUVR_WHOLECEREBNORM</a:t>
            </a:r>
          </a:p>
          <a:p>
            <a:r>
              <a:rPr lang="en-US" sz="900" dirty="0"/>
              <a:t>326 subjects with full information.</a:t>
            </a:r>
          </a:p>
          <a:p>
            <a:r>
              <a:rPr lang="en-US" sz="900" dirty="0"/>
              <a:t>AUC: </a:t>
            </a:r>
            <a:r>
              <a:rPr lang="en-US" sz="900" b="1" dirty="0"/>
              <a:t>0.7859267399267399</a:t>
            </a:r>
            <a:r>
              <a:rPr lang="en-US" sz="900" dirty="0"/>
              <a:t>, Sensitivity: 0.6928571428571428, Specificity: 0.7335384615384616</a:t>
            </a:r>
          </a:p>
          <a:p>
            <a:r>
              <a:rPr lang="en-US" sz="900" dirty="0"/>
              <a:t>0 folds did not contain any positive class predictions.</a:t>
            </a:r>
          </a:p>
          <a:p>
            <a:endParaRPr lang="en-US" sz="900" dirty="0"/>
          </a:p>
          <a:p>
            <a:r>
              <a:rPr lang="en-US" sz="900" dirty="0" err="1"/>
              <a:t>Precuneus_SUVR</a:t>
            </a:r>
            <a:endParaRPr lang="en-US" sz="900" dirty="0"/>
          </a:p>
          <a:p>
            <a:r>
              <a:rPr lang="en-US" sz="900" dirty="0"/>
              <a:t>460 subjects with full information.</a:t>
            </a:r>
          </a:p>
          <a:p>
            <a:r>
              <a:rPr lang="en-US" sz="900" dirty="0"/>
              <a:t>AUC: 0.6707620320855614, Sensitivity: 0.5984848484848485, Specificity: 0.584593837535014</a:t>
            </a:r>
          </a:p>
          <a:p>
            <a:r>
              <a:rPr lang="en-US" sz="900" dirty="0"/>
              <a:t>4 folds did not contain any positive class predictions.</a:t>
            </a:r>
          </a:p>
          <a:p>
            <a:endParaRPr lang="en-US" sz="900" dirty="0"/>
          </a:p>
          <a:p>
            <a:r>
              <a:rPr lang="en-US" sz="900" dirty="0"/>
              <a:t>PTAU.ABETA42</a:t>
            </a:r>
          </a:p>
          <a:p>
            <a:r>
              <a:rPr lang="en-US" sz="900" dirty="0"/>
              <a:t>376 subjects with full information.</a:t>
            </a:r>
          </a:p>
          <a:p>
            <a:r>
              <a:rPr lang="en-US" sz="900" dirty="0"/>
              <a:t>AUC: 0.7263095238095237, Sensitivity: 0.5777777777777777, Specificity: 0.7448275862068965</a:t>
            </a:r>
          </a:p>
          <a:p>
            <a:r>
              <a:rPr lang="en-US" sz="900" dirty="0"/>
              <a:t>0 folds did not contain any positive class predictions.</a:t>
            </a:r>
          </a:p>
          <a:p>
            <a:endParaRPr lang="en-US" sz="900" dirty="0"/>
          </a:p>
          <a:p>
            <a:r>
              <a:rPr lang="en-US" sz="900" dirty="0"/>
              <a:t>ADNI_MEM</a:t>
            </a:r>
          </a:p>
          <a:p>
            <a:r>
              <a:rPr lang="en-US" sz="900" dirty="0"/>
              <a:t>460 subjects with full information.</a:t>
            </a:r>
          </a:p>
          <a:p>
            <a:r>
              <a:rPr lang="en-US" sz="900" dirty="0"/>
              <a:t>AUC: </a:t>
            </a:r>
            <a:r>
              <a:rPr lang="en-US" sz="900" b="1" dirty="0"/>
              <a:t>0.7968270944741532</a:t>
            </a:r>
            <a:r>
              <a:rPr lang="en-US" sz="900" dirty="0"/>
              <a:t>, Sensitivity: 0.7113636363636363, Specificity: 0.7006722689075631</a:t>
            </a:r>
          </a:p>
          <a:p>
            <a:r>
              <a:rPr lang="en-US" sz="900" dirty="0"/>
              <a:t>0 folds did not contain any positive class predictions.</a:t>
            </a:r>
          </a:p>
          <a:p>
            <a:endParaRPr lang="en-US" sz="900" dirty="0"/>
          </a:p>
          <a:p>
            <a:r>
              <a:rPr lang="en-US" sz="900" dirty="0" err="1"/>
              <a:t>meanage</a:t>
            </a:r>
            <a:endParaRPr lang="en-US" sz="900" dirty="0"/>
          </a:p>
          <a:p>
            <a:r>
              <a:rPr lang="en-US" sz="900" dirty="0"/>
              <a:t>460 subjects with full information.</a:t>
            </a:r>
          </a:p>
          <a:p>
            <a:r>
              <a:rPr lang="en-US" sz="900" dirty="0"/>
              <a:t>AUC: 0.6065234275528393, Sensitivity: nan, Specificity: nan</a:t>
            </a:r>
          </a:p>
          <a:p>
            <a:r>
              <a:rPr lang="en-US" sz="900" dirty="0"/>
              <a:t>10 folds did not contain any positive class predictions.</a:t>
            </a:r>
            <a:endParaRPr lang="en-US" sz="900" dirty="0"/>
          </a:p>
        </p:txBody>
      </p:sp>
      <p:sp>
        <p:nvSpPr>
          <p:cNvPr id="3" name="Textfeld 2"/>
          <p:cNvSpPr txBox="1"/>
          <p:nvPr/>
        </p:nvSpPr>
        <p:spPr>
          <a:xfrm>
            <a:off x="8891022" y="2689412"/>
            <a:ext cx="2960320" cy="2462213"/>
          </a:xfrm>
          <a:prstGeom prst="rect">
            <a:avLst/>
          </a:prstGeom>
          <a:noFill/>
        </p:spPr>
        <p:txBody>
          <a:bodyPr wrap="square" rtlCol="0">
            <a:spAutoFit/>
          </a:bodyPr>
          <a:lstStyle/>
          <a:p>
            <a:r>
              <a:rPr lang="en-US" sz="1400" dirty="0" smtClean="0">
                <a:latin typeface="Times New Roman" panose="02020603050405020304" pitchFamily="18" charset="0"/>
                <a:cs typeface="Times New Roman" panose="02020603050405020304" pitchFamily="18" charset="0"/>
              </a:rPr>
              <a:t>Consistent with Lee et al., we found that baseline BAG is different between stables and decliners in MCI. However, our results show that the mere difference of two means does not entail that an independent variable predicts a dependent variable. Our stratified cross-validation with age-, sex- and APOE-residuals showed that only MRI was predictive of cognitive outcome.</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3669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MRI BAG for cognitive outcome</a:t>
            </a:r>
            <a:endParaRPr lang="en-US" dirty="0"/>
          </a:p>
        </p:txBody>
      </p:sp>
      <p:sp>
        <p:nvSpPr>
          <p:cNvPr id="4" name="Rechteck 3"/>
          <p:cNvSpPr/>
          <p:nvPr/>
        </p:nvSpPr>
        <p:spPr>
          <a:xfrm>
            <a:off x="838200" y="1690688"/>
            <a:ext cx="6096000" cy="2862322"/>
          </a:xfrm>
          <a:prstGeom prst="rect">
            <a:avLst/>
          </a:prstGeom>
        </p:spPr>
        <p:txBody>
          <a:bodyPr>
            <a:spAutoFit/>
          </a:bodyPr>
          <a:lstStyle/>
          <a:p>
            <a:r>
              <a:rPr lang="en-US" dirty="0"/>
              <a:t>460 subjects with full information. AUC: 0.7504469060351414, Sensitivity: 0.7075757575757576, Specificity: 0.6805042016806724 0 folds did not contain any positive class predictions</a:t>
            </a:r>
            <a:r>
              <a:rPr lang="en-US" dirty="0" smtClean="0"/>
              <a:t>.</a:t>
            </a:r>
          </a:p>
          <a:p>
            <a:endParaRPr lang="en-US" dirty="0" smtClean="0"/>
          </a:p>
          <a:p>
            <a:r>
              <a:rPr lang="en-US" dirty="0" smtClean="0"/>
              <a:t>Probability </a:t>
            </a:r>
            <a:r>
              <a:rPr lang="en-US" dirty="0"/>
              <a:t>cutoffs for increased risk of cognitive deterioration, range:</a:t>
            </a:r>
          </a:p>
          <a:p>
            <a:r>
              <a:rPr lang="en-US" dirty="0"/>
              <a:t>      [0.2439613526570048, 0.24637681159420288].</a:t>
            </a:r>
          </a:p>
          <a:p>
            <a:r>
              <a:rPr lang="en-US" dirty="0"/>
              <a:t>      Mean: 0.24565217391304345, median: 0.24637681159420288</a:t>
            </a:r>
          </a:p>
        </p:txBody>
      </p:sp>
      <p:pic>
        <p:nvPicPr>
          <p:cNvPr id="5" name="Grafik 4"/>
          <p:cNvPicPr>
            <a:picLocks noChangeAspect="1"/>
          </p:cNvPicPr>
          <p:nvPr/>
        </p:nvPicPr>
        <p:blipFill>
          <a:blip r:embed="rId2"/>
          <a:stretch>
            <a:fillRect/>
          </a:stretch>
        </p:blipFill>
        <p:spPr>
          <a:xfrm>
            <a:off x="6934200" y="2779713"/>
            <a:ext cx="4910138" cy="3940234"/>
          </a:xfrm>
          <a:prstGeom prst="rect">
            <a:avLst/>
          </a:prstGeom>
        </p:spPr>
      </p:pic>
    </p:spTree>
    <p:extLst>
      <p:ext uri="{BB962C8B-B14F-4D97-AF65-F5344CB8AC3E}">
        <p14:creationId xmlns:p14="http://schemas.microsoft.com/office/powerpoint/2010/main" val="291497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THRESHOLD FOR DELCODE</a:t>
            </a:r>
            <a:endParaRPr lang="en-US" dirty="0"/>
          </a:p>
        </p:txBody>
      </p:sp>
      <p:sp>
        <p:nvSpPr>
          <p:cNvPr id="3" name="Inhaltsplatzhalter 2"/>
          <p:cNvSpPr>
            <a:spLocks noGrp="1"/>
          </p:cNvSpPr>
          <p:nvPr>
            <p:ph idx="1"/>
          </p:nvPr>
        </p:nvSpPr>
        <p:spPr/>
        <p:txBody>
          <a:bodyPr/>
          <a:lstStyle/>
          <a:p>
            <a:r>
              <a:rPr lang="en-US" dirty="0"/>
              <a:t>68 subjects with full information. AUC with mean probabilities: 0.760989010989011 Sensitivity: 0.6923076923076923, Specificity: 0.6428571428571429</a:t>
            </a:r>
            <a:endParaRPr lang="en-US" dirty="0"/>
          </a:p>
        </p:txBody>
      </p:sp>
    </p:spTree>
    <p:extLst>
      <p:ext uri="{BB962C8B-B14F-4D97-AF65-F5344CB8AC3E}">
        <p14:creationId xmlns:p14="http://schemas.microsoft.com/office/powerpoint/2010/main" val="3076996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pPr algn="ctr"/>
            <a:r>
              <a:rPr lang="en-US" dirty="0" smtClean="0"/>
              <a:t>CN</a:t>
            </a:r>
            <a:endParaRPr lang="en-US" dirty="0"/>
          </a:p>
        </p:txBody>
      </p:sp>
      <p:sp>
        <p:nvSpPr>
          <p:cNvPr id="5" name="Textplatzhalter 4"/>
          <p:cNvSpPr>
            <a:spLocks noGrp="1"/>
          </p:cNvSpPr>
          <p:nvPr>
            <p:ph type="body" idx="1"/>
          </p:nvPr>
        </p:nvSpPr>
        <p:spPr/>
        <p:txBody>
          <a:bodyPr/>
          <a:lstStyle/>
          <a:p>
            <a:endParaRPr lang="en-US"/>
          </a:p>
        </p:txBody>
      </p:sp>
    </p:spTree>
    <p:extLst>
      <p:ext uri="{BB962C8B-B14F-4D97-AF65-F5344CB8AC3E}">
        <p14:creationId xmlns:p14="http://schemas.microsoft.com/office/powerpoint/2010/main" val="4047771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Correlations</a:t>
            </a:r>
            <a:endParaRPr lang="en-US" dirty="0"/>
          </a:p>
        </p:txBody>
      </p:sp>
      <p:sp>
        <p:nvSpPr>
          <p:cNvPr id="3" name="Rechteck 2"/>
          <p:cNvSpPr/>
          <p:nvPr/>
        </p:nvSpPr>
        <p:spPr>
          <a:xfrm>
            <a:off x="1488141" y="2190338"/>
            <a:ext cx="3092824" cy="2246769"/>
          </a:xfrm>
          <a:prstGeom prst="rect">
            <a:avLst/>
          </a:prstGeom>
        </p:spPr>
        <p:txBody>
          <a:bodyPr wrap="square">
            <a:spAutoFit/>
          </a:bodyPr>
          <a:lstStyle/>
          <a:p>
            <a:r>
              <a:rPr lang="en-US" sz="1000" dirty="0"/>
              <a:t>ADNI_EF</a:t>
            </a:r>
          </a:p>
          <a:p>
            <a:r>
              <a:rPr lang="en-US" sz="1000" dirty="0"/>
              <a:t>FDG-PET BAG</a:t>
            </a:r>
          </a:p>
          <a:p>
            <a:r>
              <a:rPr lang="en-US" sz="1000" dirty="0"/>
              <a:t>           n         r          CI95%     p-</a:t>
            </a:r>
            <a:r>
              <a:rPr lang="en-US" sz="1000" dirty="0" err="1"/>
              <a:t>val</a:t>
            </a:r>
            <a:endParaRPr lang="en-US" sz="1000" dirty="0"/>
          </a:p>
          <a:p>
            <a:r>
              <a:rPr lang="en-US" sz="1000" dirty="0"/>
              <a:t>pearson  154  0.100538  [-0.06, 0.26]  0.220902</a:t>
            </a:r>
          </a:p>
          <a:p>
            <a:r>
              <a:rPr lang="en-US" sz="1000" dirty="0"/>
              <a:t>MRI BAG: </a:t>
            </a:r>
          </a:p>
          <a:p>
            <a:r>
              <a:rPr lang="en-US" sz="1000" dirty="0"/>
              <a:t>           n         r          CI95%     p-</a:t>
            </a:r>
            <a:r>
              <a:rPr lang="en-US" sz="1000" dirty="0" err="1"/>
              <a:t>val</a:t>
            </a:r>
            <a:endParaRPr lang="en-US" sz="1000" dirty="0"/>
          </a:p>
          <a:p>
            <a:r>
              <a:rPr lang="en-US" sz="1000" dirty="0"/>
              <a:t>pearson  154  0.016362  [-0.14, 0.18]  0.842471</a:t>
            </a:r>
          </a:p>
          <a:p>
            <a:r>
              <a:rPr lang="en-US" sz="1000" dirty="0"/>
              <a:t>ADNI_MEM</a:t>
            </a:r>
          </a:p>
          <a:p>
            <a:r>
              <a:rPr lang="en-US" sz="1000" dirty="0"/>
              <a:t>FDG-PET BAG</a:t>
            </a:r>
          </a:p>
          <a:p>
            <a:r>
              <a:rPr lang="en-US" sz="1000" dirty="0"/>
              <a:t>           n         r          CI95%     p-</a:t>
            </a:r>
            <a:r>
              <a:rPr lang="en-US" sz="1000" dirty="0" err="1"/>
              <a:t>val</a:t>
            </a:r>
            <a:endParaRPr lang="en-US" sz="1000" dirty="0"/>
          </a:p>
          <a:p>
            <a:r>
              <a:rPr lang="en-US" sz="1000" dirty="0"/>
              <a:t>pearson  154  0.095433  [-0.07, 0.25]  0.245361</a:t>
            </a:r>
          </a:p>
          <a:p>
            <a:r>
              <a:rPr lang="en-US" sz="1000" dirty="0"/>
              <a:t>MRI BAG: </a:t>
            </a:r>
          </a:p>
          <a:p>
            <a:r>
              <a:rPr lang="en-US" sz="1000" dirty="0"/>
              <a:t>           n        r          CI95%     p-</a:t>
            </a:r>
            <a:r>
              <a:rPr lang="en-US" sz="1000" dirty="0" err="1"/>
              <a:t>val</a:t>
            </a:r>
            <a:endParaRPr lang="en-US" sz="1000" dirty="0"/>
          </a:p>
          <a:p>
            <a:r>
              <a:rPr lang="en-US" sz="1000" dirty="0"/>
              <a:t>pearson  154 -0.00149  [-0.16, 0.16]  </a:t>
            </a:r>
            <a:r>
              <a:rPr lang="en-US" sz="1000" dirty="0" smtClean="0"/>
              <a:t>0.985563</a:t>
            </a:r>
            <a:endParaRPr lang="en-US" sz="1000" dirty="0"/>
          </a:p>
        </p:txBody>
      </p:sp>
      <p:sp>
        <p:nvSpPr>
          <p:cNvPr id="4" name="Rechteck 3"/>
          <p:cNvSpPr/>
          <p:nvPr/>
        </p:nvSpPr>
        <p:spPr>
          <a:xfrm>
            <a:off x="6893859" y="574510"/>
            <a:ext cx="2940423" cy="5478423"/>
          </a:xfrm>
          <a:prstGeom prst="rect">
            <a:avLst/>
          </a:prstGeom>
        </p:spPr>
        <p:txBody>
          <a:bodyPr wrap="square">
            <a:spAutoFit/>
          </a:bodyPr>
          <a:lstStyle/>
          <a:p>
            <a:r>
              <a:rPr lang="en-US" sz="1000" dirty="0"/>
              <a:t>SUMMARYSUVR_WHOLECEREBNORM</a:t>
            </a:r>
          </a:p>
          <a:p>
            <a:r>
              <a:rPr lang="en-US" sz="1000" dirty="0"/>
              <a:t>FDG-PET BAG</a:t>
            </a:r>
          </a:p>
          <a:p>
            <a:r>
              <a:rPr lang="en-US" sz="1000" dirty="0"/>
              <a:t>            n         r          CI95%     p-</a:t>
            </a:r>
            <a:r>
              <a:rPr lang="en-US" sz="1000" dirty="0" err="1"/>
              <a:t>val</a:t>
            </a:r>
            <a:endParaRPr lang="en-US" sz="1000" dirty="0"/>
          </a:p>
          <a:p>
            <a:r>
              <a:rPr lang="en-US" sz="1000" dirty="0"/>
              <a:t>spearman  148  0.010911  [-0.15, 0.17]  0.896732</a:t>
            </a:r>
          </a:p>
          <a:p>
            <a:r>
              <a:rPr lang="en-US" sz="1000" dirty="0"/>
              <a:t>MRI BAG: </a:t>
            </a:r>
          </a:p>
          <a:p>
            <a:r>
              <a:rPr lang="en-US" sz="1000" dirty="0"/>
              <a:t>            n        r          CI95%     p-</a:t>
            </a:r>
            <a:r>
              <a:rPr lang="en-US" sz="1000" dirty="0" err="1"/>
              <a:t>val</a:t>
            </a:r>
            <a:endParaRPr lang="en-US" sz="1000" dirty="0"/>
          </a:p>
          <a:p>
            <a:r>
              <a:rPr lang="en-US" sz="1000" dirty="0"/>
              <a:t>spearman  148 -0.00295  [-0.17, 0.16]  0.972006</a:t>
            </a:r>
          </a:p>
          <a:p>
            <a:r>
              <a:rPr lang="en-US" sz="1000" dirty="0"/>
              <a:t>ABETA42_recalculated</a:t>
            </a:r>
          </a:p>
          <a:p>
            <a:r>
              <a:rPr lang="en-US" sz="1000" dirty="0"/>
              <a:t>FDG-PET BAG</a:t>
            </a:r>
          </a:p>
          <a:p>
            <a:r>
              <a:rPr lang="en-US" sz="1000" dirty="0"/>
              <a:t>            n        r          CI95%     p-</a:t>
            </a:r>
            <a:r>
              <a:rPr lang="en-US" sz="1000" dirty="0" err="1"/>
              <a:t>val</a:t>
            </a:r>
            <a:endParaRPr lang="en-US" sz="1000" dirty="0"/>
          </a:p>
          <a:p>
            <a:r>
              <a:rPr lang="en-US" sz="1000" dirty="0"/>
              <a:t>spearman  133 -0.10999  [-0.28, 0.06]  0.214659</a:t>
            </a:r>
          </a:p>
          <a:p>
            <a:r>
              <a:rPr lang="en-US" sz="1000" dirty="0"/>
              <a:t>MRI BAG: </a:t>
            </a:r>
          </a:p>
          <a:p>
            <a:r>
              <a:rPr lang="en-US" sz="1000" dirty="0"/>
              <a:t>            n         r          CI95%     p-</a:t>
            </a:r>
            <a:r>
              <a:rPr lang="en-US" sz="1000" dirty="0" err="1"/>
              <a:t>val</a:t>
            </a:r>
            <a:endParaRPr lang="en-US" sz="1000" dirty="0"/>
          </a:p>
          <a:p>
            <a:r>
              <a:rPr lang="en-US" sz="1000" dirty="0"/>
              <a:t>spearman  133  0.003742  [-0.17, 0.18]  0.966431</a:t>
            </a:r>
          </a:p>
          <a:p>
            <a:r>
              <a:rPr lang="en-US" sz="1000" dirty="0"/>
              <a:t>TAU</a:t>
            </a:r>
          </a:p>
          <a:p>
            <a:r>
              <a:rPr lang="en-US" sz="1000" dirty="0"/>
              <a:t>FDG-PET BAG</a:t>
            </a:r>
          </a:p>
          <a:p>
            <a:r>
              <a:rPr lang="en-US" sz="1000" dirty="0"/>
              <a:t>            n         r         CI95%     p-</a:t>
            </a:r>
            <a:r>
              <a:rPr lang="en-US" sz="1000" dirty="0" err="1"/>
              <a:t>val</a:t>
            </a:r>
            <a:endParaRPr lang="en-US" sz="1000" dirty="0"/>
          </a:p>
          <a:p>
            <a:r>
              <a:rPr lang="en-US" sz="1000" dirty="0"/>
              <a:t>spearman  133  0.030792  [-0.14, 0.2]  0.729038</a:t>
            </a:r>
          </a:p>
          <a:p>
            <a:r>
              <a:rPr lang="en-US" sz="1000" dirty="0"/>
              <a:t>MRI BAG: </a:t>
            </a:r>
          </a:p>
          <a:p>
            <a:r>
              <a:rPr lang="en-US" sz="1000" dirty="0"/>
              <a:t>            n         r          CI95%     p-</a:t>
            </a:r>
            <a:r>
              <a:rPr lang="en-US" sz="1000" dirty="0" err="1"/>
              <a:t>val</a:t>
            </a:r>
            <a:endParaRPr lang="en-US" sz="1000" dirty="0"/>
          </a:p>
          <a:p>
            <a:r>
              <a:rPr lang="en-US" sz="1000" dirty="0"/>
              <a:t>spearman  133  0.067567  [-0.11, 0.24]  0.446771</a:t>
            </a:r>
          </a:p>
          <a:p>
            <a:r>
              <a:rPr lang="en-US" sz="1000" dirty="0"/>
              <a:t>PTAU</a:t>
            </a:r>
          </a:p>
          <a:p>
            <a:r>
              <a:rPr lang="en-US" sz="1000" dirty="0"/>
              <a:t>FDG-PET BAG</a:t>
            </a:r>
          </a:p>
          <a:p>
            <a:r>
              <a:rPr lang="en-US" sz="1000" dirty="0"/>
              <a:t>            n         r         CI95%     p-</a:t>
            </a:r>
            <a:r>
              <a:rPr lang="en-US" sz="1000" dirty="0" err="1"/>
              <a:t>val</a:t>
            </a:r>
            <a:endParaRPr lang="en-US" sz="1000" dirty="0"/>
          </a:p>
          <a:p>
            <a:r>
              <a:rPr lang="en-US" sz="1000" dirty="0"/>
              <a:t>spearman  132  0.027696  [-0.15, 0.2]  0.756307</a:t>
            </a:r>
          </a:p>
          <a:p>
            <a:r>
              <a:rPr lang="en-US" sz="1000" dirty="0"/>
              <a:t>MRI BAG: </a:t>
            </a:r>
          </a:p>
          <a:p>
            <a:r>
              <a:rPr lang="en-US" sz="1000" dirty="0"/>
              <a:t>            n         r          CI95%     p-</a:t>
            </a:r>
            <a:r>
              <a:rPr lang="en-US" sz="1000" dirty="0" err="1"/>
              <a:t>val</a:t>
            </a:r>
            <a:endParaRPr lang="en-US" sz="1000" dirty="0"/>
          </a:p>
          <a:p>
            <a:r>
              <a:rPr lang="en-US" sz="1000" dirty="0"/>
              <a:t>spearman  132  0.096077  [-0.08, 0.27]  0.280666</a:t>
            </a:r>
          </a:p>
          <a:p>
            <a:r>
              <a:rPr lang="en-US" sz="1000" dirty="0"/>
              <a:t>PTAU.ABETA42</a:t>
            </a:r>
          </a:p>
          <a:p>
            <a:r>
              <a:rPr lang="en-US" sz="1000" dirty="0"/>
              <a:t>FDG-PET BAG</a:t>
            </a:r>
          </a:p>
          <a:p>
            <a:r>
              <a:rPr lang="en-US" sz="1000" dirty="0"/>
              <a:t>            n         r          CI95%     p-</a:t>
            </a:r>
            <a:r>
              <a:rPr lang="en-US" sz="1000" dirty="0" err="1"/>
              <a:t>val</a:t>
            </a:r>
            <a:endParaRPr lang="en-US" sz="1000" dirty="0"/>
          </a:p>
          <a:p>
            <a:r>
              <a:rPr lang="en-US" sz="1000" dirty="0"/>
              <a:t>spearman  132  0.140656  [-0.03, 0.31]  0.113281</a:t>
            </a:r>
          </a:p>
          <a:p>
            <a:r>
              <a:rPr lang="en-US" sz="1000" dirty="0"/>
              <a:t>MRI BAG: </a:t>
            </a:r>
          </a:p>
          <a:p>
            <a:r>
              <a:rPr lang="en-US" sz="1000" dirty="0"/>
              <a:t>            n         r         CI95%     p-</a:t>
            </a:r>
            <a:r>
              <a:rPr lang="en-US" sz="1000" dirty="0" err="1"/>
              <a:t>val</a:t>
            </a:r>
            <a:endParaRPr lang="en-US" sz="1000" dirty="0"/>
          </a:p>
          <a:p>
            <a:r>
              <a:rPr lang="en-US" sz="1000" dirty="0"/>
              <a:t>spearman  132  0.028804  [-0.15, 0.2]  0.746884</a:t>
            </a:r>
          </a:p>
        </p:txBody>
      </p:sp>
    </p:spTree>
    <p:extLst>
      <p:ext uri="{BB962C8B-B14F-4D97-AF65-F5344CB8AC3E}">
        <p14:creationId xmlns:p14="http://schemas.microsoft.com/office/powerpoint/2010/main" val="1107449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Cognitive Decline</a:t>
            </a:r>
            <a:endParaRPr lang="en-US" dirty="0"/>
          </a:p>
        </p:txBody>
      </p:sp>
      <p:sp>
        <p:nvSpPr>
          <p:cNvPr id="4" name="Rechteck 3"/>
          <p:cNvSpPr/>
          <p:nvPr/>
        </p:nvSpPr>
        <p:spPr>
          <a:xfrm>
            <a:off x="2599765" y="2780490"/>
            <a:ext cx="6096000" cy="3416320"/>
          </a:xfrm>
          <a:prstGeom prst="rect">
            <a:avLst/>
          </a:prstGeom>
        </p:spPr>
        <p:txBody>
          <a:bodyPr>
            <a:spAutoFit/>
          </a:bodyPr>
          <a:lstStyle/>
          <a:p>
            <a:r>
              <a:rPr lang="en-US" sz="1200" dirty="0"/>
              <a:t>FDG-PET BAG:       </a:t>
            </a:r>
            <a:endParaRPr lang="en-US" sz="1200" dirty="0" smtClean="0"/>
          </a:p>
          <a:p>
            <a:r>
              <a:rPr lang="en-US" sz="1200" dirty="0" smtClean="0"/>
              <a:t>Source           	SS   	DF         	F     	p-</a:t>
            </a:r>
            <a:r>
              <a:rPr lang="en-US" sz="1200" dirty="0" err="1" smtClean="0"/>
              <a:t>unc</a:t>
            </a:r>
            <a:r>
              <a:rPr lang="en-US" sz="1200" dirty="0" smtClean="0"/>
              <a:t>       	np2</a:t>
            </a:r>
            <a:endParaRPr lang="en-US" sz="1200" dirty="0"/>
          </a:p>
          <a:p>
            <a:r>
              <a:rPr lang="en-US" sz="1200" dirty="0"/>
              <a:t>0  </a:t>
            </a:r>
            <a:r>
              <a:rPr lang="en-US" sz="1200" dirty="0" err="1"/>
              <a:t>DX.cat.n</a:t>
            </a:r>
            <a:r>
              <a:rPr lang="en-US" sz="1200" dirty="0"/>
              <a:t>     </a:t>
            </a:r>
            <a:r>
              <a:rPr lang="en-US" sz="1200" dirty="0" smtClean="0"/>
              <a:t>	0.264328    	1  	0.022995 	0.879676  	0.000154</a:t>
            </a:r>
            <a:endParaRPr lang="en-US" sz="1200" dirty="0"/>
          </a:p>
          <a:p>
            <a:r>
              <a:rPr lang="en-US" sz="1200" dirty="0"/>
              <a:t>1  PTEDUCAT    </a:t>
            </a:r>
            <a:r>
              <a:rPr lang="en-US" sz="1200" dirty="0" smtClean="0"/>
              <a:t>2.322164    	1  	0.202013  	0.653754  	0.001354</a:t>
            </a:r>
            <a:endParaRPr lang="en-US" sz="1200" dirty="0"/>
          </a:p>
          <a:p>
            <a:r>
              <a:rPr lang="en-US" sz="1200" dirty="0"/>
              <a:t>2  </a:t>
            </a:r>
            <a:r>
              <a:rPr lang="en-US" sz="1200" dirty="0" smtClean="0"/>
              <a:t>APOE4     	2.083316    	1  	0.181235	0.670928  	0.001215</a:t>
            </a:r>
            <a:endParaRPr lang="en-US" sz="1200" dirty="0"/>
          </a:p>
          <a:p>
            <a:r>
              <a:rPr lang="en-US" sz="1200" dirty="0" smtClean="0"/>
              <a:t>3  PTGENDER   9.784358    	1  	0.851176  	0.357711  	0.005680</a:t>
            </a:r>
          </a:p>
          <a:p>
            <a:r>
              <a:rPr lang="en-US" sz="1200" dirty="0" smtClean="0"/>
              <a:t>4  Residual  	1712.770207  </a:t>
            </a:r>
            <a:r>
              <a:rPr lang="en-US" sz="1200" dirty="0"/>
              <a:t>149       </a:t>
            </a:r>
            <a:r>
              <a:rPr lang="en-US" sz="1200" dirty="0" smtClean="0"/>
              <a:t>	</a:t>
            </a:r>
            <a:r>
              <a:rPr lang="en-US" sz="1200" dirty="0" err="1" smtClean="0"/>
              <a:t>NaN</a:t>
            </a:r>
            <a:r>
              <a:rPr lang="en-US" sz="1200" dirty="0" smtClean="0"/>
              <a:t>       	</a:t>
            </a:r>
            <a:r>
              <a:rPr lang="en-US" sz="1200" dirty="0" err="1" smtClean="0"/>
              <a:t>NaN</a:t>
            </a:r>
            <a:r>
              <a:rPr lang="en-US" sz="1200" dirty="0" smtClean="0"/>
              <a:t>       	</a:t>
            </a:r>
            <a:r>
              <a:rPr lang="en-US" sz="1200" dirty="0" err="1" smtClean="0"/>
              <a:t>NaN</a:t>
            </a:r>
            <a:endParaRPr lang="en-US" sz="1200" dirty="0" smtClean="0"/>
          </a:p>
          <a:p>
            <a:endParaRPr lang="en-US" sz="1200" dirty="0"/>
          </a:p>
          <a:p>
            <a:r>
              <a:rPr lang="en-US" sz="1200" dirty="0"/>
              <a:t>MRI BAG:       </a:t>
            </a:r>
            <a:endParaRPr lang="en-US" sz="1200" dirty="0" smtClean="0"/>
          </a:p>
          <a:p>
            <a:r>
              <a:rPr lang="en-US" sz="1200" dirty="0" smtClean="0"/>
              <a:t>Source           	SS   	DF          	F     	p-</a:t>
            </a:r>
            <a:r>
              <a:rPr lang="en-US" sz="1200" dirty="0" err="1" smtClean="0"/>
              <a:t>unc</a:t>
            </a:r>
            <a:r>
              <a:rPr lang="en-US" sz="1200" dirty="0" smtClean="0"/>
              <a:t>      	np2</a:t>
            </a:r>
            <a:endParaRPr lang="en-US" sz="1200" dirty="0"/>
          </a:p>
          <a:p>
            <a:r>
              <a:rPr lang="en-US" sz="1200" dirty="0"/>
              <a:t>0  </a:t>
            </a:r>
            <a:r>
              <a:rPr lang="en-US" sz="1200" dirty="0" err="1"/>
              <a:t>DX.cat.n</a:t>
            </a:r>
            <a:r>
              <a:rPr lang="en-US" sz="1200" dirty="0"/>
              <a:t>     </a:t>
            </a:r>
            <a:r>
              <a:rPr lang="en-US" sz="1200" dirty="0" smtClean="0"/>
              <a:t>	5.907111    	1   	0.616708  	0.433520  	0.004122</a:t>
            </a:r>
            <a:endParaRPr lang="en-US" sz="1200" dirty="0"/>
          </a:p>
          <a:p>
            <a:r>
              <a:rPr lang="en-US" sz="1200" dirty="0"/>
              <a:t>1  PTEDUCAT    11.308085    </a:t>
            </a:r>
            <a:r>
              <a:rPr lang="en-US" sz="1200" dirty="0" smtClean="0"/>
              <a:t>	1   	1.180575  	0.278994  	0.007861</a:t>
            </a:r>
            <a:endParaRPr lang="en-US" sz="1200" dirty="0"/>
          </a:p>
          <a:p>
            <a:r>
              <a:rPr lang="en-US" sz="1200" dirty="0"/>
              <a:t>2  </a:t>
            </a:r>
            <a:r>
              <a:rPr lang="en-US" sz="1200" dirty="0" smtClean="0"/>
              <a:t>APOE4     	7.125908    	1   	0.743952  	0.389784  	0.004968</a:t>
            </a:r>
            <a:endParaRPr lang="en-US" sz="1200" dirty="0"/>
          </a:p>
          <a:p>
            <a:r>
              <a:rPr lang="en-US" sz="1200" dirty="0"/>
              <a:t>3  PTGENDER   112.687111    </a:t>
            </a:r>
            <a:r>
              <a:rPr lang="en-US" sz="1200" dirty="0" smtClean="0"/>
              <a:t>	1  	11.764645  	0.000781  	0.073179</a:t>
            </a:r>
            <a:endParaRPr lang="en-US" sz="1200" dirty="0"/>
          </a:p>
          <a:p>
            <a:pPr marL="228600" indent="-228600">
              <a:buAutoNum type="arabicPlain" startAt="4"/>
            </a:pPr>
            <a:r>
              <a:rPr lang="en-US" sz="1200" dirty="0" smtClean="0"/>
              <a:t>Residual  	1427.189635  </a:t>
            </a:r>
            <a:r>
              <a:rPr lang="en-US" sz="1200" dirty="0"/>
              <a:t>149        </a:t>
            </a:r>
            <a:r>
              <a:rPr lang="en-US" sz="1200" dirty="0" smtClean="0"/>
              <a:t>	</a:t>
            </a:r>
            <a:r>
              <a:rPr lang="en-US" sz="1200" dirty="0" err="1" smtClean="0"/>
              <a:t>NaN</a:t>
            </a:r>
            <a:r>
              <a:rPr lang="en-US" sz="1200" dirty="0" smtClean="0"/>
              <a:t>       	</a:t>
            </a:r>
            <a:r>
              <a:rPr lang="en-US" sz="1200" dirty="0" err="1" smtClean="0"/>
              <a:t>NaN</a:t>
            </a:r>
            <a:r>
              <a:rPr lang="en-US" sz="1200" dirty="0" smtClean="0"/>
              <a:t>       	</a:t>
            </a:r>
            <a:r>
              <a:rPr lang="en-US" sz="1200" dirty="0" err="1" smtClean="0"/>
              <a:t>NaN</a:t>
            </a:r>
            <a:endParaRPr lang="en-US" sz="1200" dirty="0" smtClean="0"/>
          </a:p>
          <a:p>
            <a:endParaRPr lang="en-US" sz="1200" dirty="0"/>
          </a:p>
          <a:p>
            <a:r>
              <a:rPr lang="en-US" sz="1200" dirty="0"/>
              <a:t>Mean PET BAG stables: [0.12122472], mean PET BAG decliners: [-0.09121563].</a:t>
            </a:r>
          </a:p>
          <a:p>
            <a:r>
              <a:rPr lang="en-US" sz="1200" dirty="0"/>
              <a:t>Mean MRI BAG stables: [0.02527369], mean MRI BAG decliners: [0.7636731].</a:t>
            </a:r>
          </a:p>
        </p:txBody>
      </p:sp>
    </p:spTree>
    <p:extLst>
      <p:ext uri="{BB962C8B-B14F-4D97-AF65-F5344CB8AC3E}">
        <p14:creationId xmlns:p14="http://schemas.microsoft.com/office/powerpoint/2010/main" val="3578723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pic>
        <p:nvPicPr>
          <p:cNvPr id="3" name="Grafik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4892" y="2287162"/>
            <a:ext cx="11442215" cy="4148336"/>
          </a:xfrm>
          <a:prstGeom prst="rect">
            <a:avLst/>
          </a:prstGeom>
        </p:spPr>
      </p:pic>
    </p:spTree>
    <p:extLst>
      <p:ext uri="{BB962C8B-B14F-4D97-AF65-F5344CB8AC3E}">
        <p14:creationId xmlns:p14="http://schemas.microsoft.com/office/powerpoint/2010/main" val="37476357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pPr algn="ctr"/>
            <a:r>
              <a:rPr lang="en-US" dirty="0" smtClean="0"/>
              <a:t>SCD</a:t>
            </a:r>
            <a:endParaRPr lang="en-US" dirty="0"/>
          </a:p>
        </p:txBody>
      </p:sp>
      <p:sp>
        <p:nvSpPr>
          <p:cNvPr id="5" name="Textplatzhalter 4"/>
          <p:cNvSpPr>
            <a:spLocks noGrp="1"/>
          </p:cNvSpPr>
          <p:nvPr>
            <p:ph type="body" idx="1"/>
          </p:nvPr>
        </p:nvSpPr>
        <p:spPr/>
        <p:txBody>
          <a:bodyPr/>
          <a:lstStyle/>
          <a:p>
            <a:endParaRPr lang="en-US"/>
          </a:p>
        </p:txBody>
      </p:sp>
    </p:spTree>
    <p:extLst>
      <p:ext uri="{BB962C8B-B14F-4D97-AF65-F5344CB8AC3E}">
        <p14:creationId xmlns:p14="http://schemas.microsoft.com/office/powerpoint/2010/main" val="2480757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Correlations</a:t>
            </a:r>
            <a:endParaRPr lang="en-US" dirty="0"/>
          </a:p>
        </p:txBody>
      </p:sp>
      <p:sp>
        <p:nvSpPr>
          <p:cNvPr id="3" name="Rechteck 2"/>
          <p:cNvSpPr/>
          <p:nvPr/>
        </p:nvSpPr>
        <p:spPr>
          <a:xfrm>
            <a:off x="1488141" y="2190338"/>
            <a:ext cx="3092824" cy="2246769"/>
          </a:xfrm>
          <a:prstGeom prst="rect">
            <a:avLst/>
          </a:prstGeom>
        </p:spPr>
        <p:txBody>
          <a:bodyPr wrap="square">
            <a:spAutoFit/>
          </a:bodyPr>
          <a:lstStyle/>
          <a:p>
            <a:r>
              <a:rPr lang="en-US" sz="1000" dirty="0"/>
              <a:t>ADNI_EF</a:t>
            </a:r>
          </a:p>
          <a:p>
            <a:r>
              <a:rPr lang="en-US" sz="1000" b="1" dirty="0"/>
              <a:t>FDG-PET BAG</a:t>
            </a:r>
          </a:p>
          <a:p>
            <a:r>
              <a:rPr lang="en-US" sz="1000" b="1" dirty="0"/>
              <a:t>          n         r          CI95%     p-</a:t>
            </a:r>
            <a:r>
              <a:rPr lang="en-US" sz="1000" b="1" dirty="0" err="1"/>
              <a:t>val</a:t>
            </a:r>
            <a:endParaRPr lang="en-US" sz="1000" b="1" dirty="0"/>
          </a:p>
          <a:p>
            <a:r>
              <a:rPr lang="en-US" sz="1000" b="1" dirty="0"/>
              <a:t>pearson  83 -0.190052  [-0.39, 0.03]  0.093421</a:t>
            </a:r>
          </a:p>
          <a:p>
            <a:r>
              <a:rPr lang="en-US" sz="1000" dirty="0"/>
              <a:t>MRI BAG: </a:t>
            </a:r>
          </a:p>
          <a:p>
            <a:r>
              <a:rPr lang="en-US" sz="1000" dirty="0"/>
              <a:t>          n         r          CI95%     p-</a:t>
            </a:r>
            <a:r>
              <a:rPr lang="en-US" sz="1000" dirty="0" err="1"/>
              <a:t>val</a:t>
            </a:r>
            <a:endParaRPr lang="en-US" sz="1000" dirty="0"/>
          </a:p>
          <a:p>
            <a:r>
              <a:rPr lang="en-US" sz="1000" dirty="0"/>
              <a:t>pearson  83  0.047778  [-0.18, 0.27]  0.675854</a:t>
            </a:r>
          </a:p>
          <a:p>
            <a:r>
              <a:rPr lang="en-US" sz="1000" b="1" dirty="0"/>
              <a:t>ADNI_MEM</a:t>
            </a:r>
          </a:p>
          <a:p>
            <a:r>
              <a:rPr lang="en-US" sz="1000" b="1" dirty="0"/>
              <a:t>FDG-PET BAG</a:t>
            </a:r>
          </a:p>
          <a:p>
            <a:r>
              <a:rPr lang="en-US" sz="1000" b="1" dirty="0"/>
              <a:t>          n        r           CI95%     p-</a:t>
            </a:r>
            <a:r>
              <a:rPr lang="en-US" sz="1000" b="1" dirty="0" err="1"/>
              <a:t>val</a:t>
            </a:r>
            <a:endParaRPr lang="en-US" sz="1000" b="1" dirty="0"/>
          </a:p>
          <a:p>
            <a:r>
              <a:rPr lang="en-US" sz="1000" b="1" dirty="0"/>
              <a:t>pearson  83 -0.25925  [-0.45, -0.04]  0.021048</a:t>
            </a:r>
          </a:p>
          <a:p>
            <a:r>
              <a:rPr lang="en-US" sz="1000" dirty="0"/>
              <a:t>MRI BAG: </a:t>
            </a:r>
          </a:p>
          <a:p>
            <a:r>
              <a:rPr lang="en-US" sz="1000" dirty="0"/>
              <a:t>          n         r          CI95%     p-</a:t>
            </a:r>
            <a:r>
              <a:rPr lang="en-US" sz="1000" dirty="0" err="1"/>
              <a:t>val</a:t>
            </a:r>
            <a:endParaRPr lang="en-US" sz="1000" dirty="0"/>
          </a:p>
          <a:p>
            <a:r>
              <a:rPr lang="en-US" sz="1000" dirty="0"/>
              <a:t>pearson  83 -0.131784  [-0.34, 0.09]  </a:t>
            </a:r>
            <a:r>
              <a:rPr lang="en-US" sz="1000" dirty="0" smtClean="0"/>
              <a:t>0.246983</a:t>
            </a:r>
            <a:endParaRPr lang="en-US" sz="1000" dirty="0"/>
          </a:p>
        </p:txBody>
      </p:sp>
      <p:sp>
        <p:nvSpPr>
          <p:cNvPr id="4" name="Rechteck 3"/>
          <p:cNvSpPr/>
          <p:nvPr/>
        </p:nvSpPr>
        <p:spPr>
          <a:xfrm>
            <a:off x="6893859" y="574510"/>
            <a:ext cx="2940423" cy="5478423"/>
          </a:xfrm>
          <a:prstGeom prst="rect">
            <a:avLst/>
          </a:prstGeom>
        </p:spPr>
        <p:txBody>
          <a:bodyPr wrap="square">
            <a:spAutoFit/>
          </a:bodyPr>
          <a:lstStyle/>
          <a:p>
            <a:r>
              <a:rPr lang="en-US" sz="1000" dirty="0"/>
              <a:t>SUMMARYSUVR_WHOLECEREBNORM</a:t>
            </a:r>
          </a:p>
          <a:p>
            <a:r>
              <a:rPr lang="en-US" sz="1000" b="1" dirty="0"/>
              <a:t>FDG-PET BAG</a:t>
            </a:r>
          </a:p>
          <a:p>
            <a:r>
              <a:rPr lang="en-US" sz="1000" b="1" dirty="0"/>
              <a:t>           n         r         CI95%     p-</a:t>
            </a:r>
            <a:r>
              <a:rPr lang="en-US" sz="1000" b="1" dirty="0" err="1"/>
              <a:t>val</a:t>
            </a:r>
            <a:endParaRPr lang="en-US" sz="1000" b="1" dirty="0"/>
          </a:p>
          <a:p>
            <a:r>
              <a:rPr lang="en-US" sz="1000" b="1" dirty="0"/>
              <a:t>spearman  82  0.190656  [-0.03, 0.4]  0.094522</a:t>
            </a:r>
          </a:p>
          <a:p>
            <a:r>
              <a:rPr lang="en-US" sz="1000" dirty="0"/>
              <a:t>MRI BAG: </a:t>
            </a:r>
          </a:p>
          <a:p>
            <a:r>
              <a:rPr lang="en-US" sz="1000" dirty="0"/>
              <a:t>           n         r          CI95%     p-</a:t>
            </a:r>
            <a:r>
              <a:rPr lang="en-US" sz="1000" dirty="0" err="1"/>
              <a:t>val</a:t>
            </a:r>
            <a:endParaRPr lang="en-US" sz="1000" dirty="0"/>
          </a:p>
          <a:p>
            <a:r>
              <a:rPr lang="en-US" sz="1000" dirty="0"/>
              <a:t>spearman  82  0.013653  [-0.21, 0.24]  0.905565</a:t>
            </a:r>
          </a:p>
          <a:p>
            <a:r>
              <a:rPr lang="en-US" sz="1000" dirty="0"/>
              <a:t>ABETA42_recalculated</a:t>
            </a:r>
          </a:p>
          <a:p>
            <a:r>
              <a:rPr lang="en-US" sz="1000" dirty="0"/>
              <a:t>FDG-PET BAG</a:t>
            </a:r>
          </a:p>
          <a:p>
            <a:r>
              <a:rPr lang="en-US" sz="1000" dirty="0"/>
              <a:t>          n         r          CI95%     p-</a:t>
            </a:r>
            <a:r>
              <a:rPr lang="en-US" sz="1000" dirty="0" err="1"/>
              <a:t>val</a:t>
            </a:r>
            <a:endParaRPr lang="en-US" sz="1000" dirty="0"/>
          </a:p>
          <a:p>
            <a:r>
              <a:rPr lang="en-US" sz="1000" dirty="0"/>
              <a:t>pearson  77 -0.161349  [-0.38, 0.07]  0.172655</a:t>
            </a:r>
          </a:p>
          <a:p>
            <a:r>
              <a:rPr lang="en-US" sz="1000" b="1" dirty="0"/>
              <a:t>MRI BAG: </a:t>
            </a:r>
          </a:p>
          <a:p>
            <a:r>
              <a:rPr lang="en-US" sz="1000" b="1" dirty="0"/>
              <a:t>          n         r           CI95%     p-</a:t>
            </a:r>
            <a:r>
              <a:rPr lang="en-US" sz="1000" b="1" dirty="0" err="1"/>
              <a:t>val</a:t>
            </a:r>
            <a:endParaRPr lang="en-US" sz="1000" b="1" dirty="0"/>
          </a:p>
          <a:p>
            <a:r>
              <a:rPr lang="en-US" sz="1000" b="1" dirty="0"/>
              <a:t>pearson  77 -0.238304  [-0.44, -0.01]  0.042328</a:t>
            </a:r>
          </a:p>
          <a:p>
            <a:r>
              <a:rPr lang="en-US" sz="1000" dirty="0"/>
              <a:t>TAU</a:t>
            </a:r>
          </a:p>
          <a:p>
            <a:r>
              <a:rPr lang="en-US" sz="1000" dirty="0"/>
              <a:t>FDG-PET BAG</a:t>
            </a:r>
          </a:p>
          <a:p>
            <a:r>
              <a:rPr lang="en-US" sz="1000" dirty="0"/>
              <a:t>           n         r          CI95%    p-</a:t>
            </a:r>
            <a:r>
              <a:rPr lang="en-US" sz="1000" dirty="0" err="1"/>
              <a:t>val</a:t>
            </a:r>
            <a:endParaRPr lang="en-US" sz="1000" dirty="0"/>
          </a:p>
          <a:p>
            <a:r>
              <a:rPr lang="en-US" sz="1000" dirty="0"/>
              <a:t>spearman  77 -0.155753  [-0.37, 0.08]  0.18823</a:t>
            </a:r>
          </a:p>
          <a:p>
            <a:r>
              <a:rPr lang="en-US" sz="1000" b="1" dirty="0"/>
              <a:t>MRI BAG: </a:t>
            </a:r>
          </a:p>
          <a:p>
            <a:r>
              <a:rPr lang="en-US" sz="1000" b="1" dirty="0"/>
              <a:t>           n         r           CI95%     p-</a:t>
            </a:r>
            <a:r>
              <a:rPr lang="en-US" sz="1000" b="1" dirty="0" err="1"/>
              <a:t>val</a:t>
            </a:r>
            <a:endParaRPr lang="en-US" sz="1000" b="1" dirty="0"/>
          </a:p>
          <a:p>
            <a:r>
              <a:rPr lang="en-US" sz="1000" b="1" dirty="0"/>
              <a:t>spearman  77 -0.258662  [-0.46, -0.03]  0.027132</a:t>
            </a:r>
          </a:p>
          <a:p>
            <a:r>
              <a:rPr lang="en-US" sz="1000" dirty="0"/>
              <a:t>PTAU</a:t>
            </a:r>
          </a:p>
          <a:p>
            <a:r>
              <a:rPr lang="en-US" sz="1000" dirty="0"/>
              <a:t>FDG-PET BAG</a:t>
            </a:r>
          </a:p>
          <a:p>
            <a:r>
              <a:rPr lang="en-US" sz="1000" dirty="0"/>
              <a:t>           n         r          CI95%     p-</a:t>
            </a:r>
            <a:r>
              <a:rPr lang="en-US" sz="1000" dirty="0" err="1"/>
              <a:t>val</a:t>
            </a:r>
            <a:endParaRPr lang="en-US" sz="1000" dirty="0"/>
          </a:p>
          <a:p>
            <a:r>
              <a:rPr lang="en-US" sz="1000" dirty="0"/>
              <a:t>spearman  77 -0.165186  [-0.38, 0.07]  0.162532</a:t>
            </a:r>
          </a:p>
          <a:p>
            <a:r>
              <a:rPr lang="en-US" sz="1000" b="1" dirty="0"/>
              <a:t>MRI BAG: </a:t>
            </a:r>
          </a:p>
          <a:p>
            <a:r>
              <a:rPr lang="en-US" sz="1000" b="1" dirty="0"/>
              <a:t>           n         r           CI95%     p-</a:t>
            </a:r>
            <a:r>
              <a:rPr lang="en-US" sz="1000" b="1" dirty="0" err="1"/>
              <a:t>val</a:t>
            </a:r>
            <a:endParaRPr lang="en-US" sz="1000" b="1" dirty="0"/>
          </a:p>
          <a:p>
            <a:r>
              <a:rPr lang="en-US" sz="1000" b="1" dirty="0"/>
              <a:t>spearman  77 -0.262292  [-0.46, -0.03]  0.024977</a:t>
            </a:r>
          </a:p>
          <a:p>
            <a:r>
              <a:rPr lang="en-US" sz="1000" dirty="0"/>
              <a:t>PTAU.ABETA42</a:t>
            </a:r>
          </a:p>
          <a:p>
            <a:r>
              <a:rPr lang="en-US" sz="1000" dirty="0"/>
              <a:t>FDG-PET BAG</a:t>
            </a:r>
          </a:p>
          <a:p>
            <a:r>
              <a:rPr lang="en-US" sz="1000" dirty="0"/>
              <a:t>           n         r          CI95%     p-</a:t>
            </a:r>
            <a:r>
              <a:rPr lang="en-US" sz="1000" dirty="0" err="1"/>
              <a:t>val</a:t>
            </a:r>
            <a:endParaRPr lang="en-US" sz="1000" dirty="0"/>
          </a:p>
          <a:p>
            <a:r>
              <a:rPr lang="en-US" sz="1000" dirty="0"/>
              <a:t>spearman  77  0.087179  [-0.15, 0.31]  0.463316</a:t>
            </a:r>
          </a:p>
          <a:p>
            <a:r>
              <a:rPr lang="en-US" sz="1000" dirty="0"/>
              <a:t>MRI BAG: </a:t>
            </a:r>
          </a:p>
          <a:p>
            <a:r>
              <a:rPr lang="en-US" sz="1000" dirty="0"/>
              <a:t>           n         r          CI95%     p-</a:t>
            </a:r>
            <a:r>
              <a:rPr lang="en-US" sz="1000" dirty="0" err="1"/>
              <a:t>val</a:t>
            </a:r>
            <a:endParaRPr lang="en-US" sz="1000" dirty="0"/>
          </a:p>
          <a:p>
            <a:r>
              <a:rPr lang="en-US" sz="1000" dirty="0"/>
              <a:t>spearman  77  0.016899  [-0.21, 0.25]  0.887157</a:t>
            </a:r>
          </a:p>
        </p:txBody>
      </p:sp>
    </p:spTree>
    <p:extLst>
      <p:ext uri="{BB962C8B-B14F-4D97-AF65-F5344CB8AC3E}">
        <p14:creationId xmlns:p14="http://schemas.microsoft.com/office/powerpoint/2010/main" val="2279696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8252" y="1514079"/>
            <a:ext cx="3285063" cy="3283207"/>
          </a:xfrm>
          <a:prstGeom prst="rect">
            <a:avLst/>
          </a:prstGeom>
        </p:spPr>
      </p:pic>
      <p:sp>
        <p:nvSpPr>
          <p:cNvPr id="2" name="Titel 1"/>
          <p:cNvSpPr>
            <a:spLocks noGrp="1"/>
          </p:cNvSpPr>
          <p:nvPr>
            <p:ph type="title"/>
          </p:nvPr>
        </p:nvSpPr>
        <p:spPr/>
        <p:txBody>
          <a:bodyPr/>
          <a:lstStyle/>
          <a:p>
            <a:r>
              <a:rPr lang="en-US" dirty="0" smtClean="0"/>
              <a:t>Cognitive Performance</a:t>
            </a:r>
            <a:endParaRPr lang="en-US" dirty="0"/>
          </a:p>
        </p:txBody>
      </p:sp>
      <p:sp>
        <p:nvSpPr>
          <p:cNvPr id="3" name="Textfeld 2"/>
          <p:cNvSpPr txBox="1"/>
          <p:nvPr/>
        </p:nvSpPr>
        <p:spPr>
          <a:xfrm>
            <a:off x="7046259" y="1902460"/>
            <a:ext cx="4141694" cy="2862322"/>
          </a:xfrm>
          <a:prstGeom prst="rect">
            <a:avLst/>
          </a:prstGeom>
          <a:noFill/>
        </p:spPr>
        <p:txBody>
          <a:bodyPr wrap="square" rtlCol="0">
            <a:spAutoFit/>
          </a:bodyPr>
          <a:lstStyle/>
          <a:p>
            <a:r>
              <a:rPr lang="en-US" dirty="0" smtClean="0"/>
              <a:t>The negative correlation between FDG-PET BAG and memory performance could suggest that FDG-PET BAG is sensitive to very early memory decline that may already be felt by participants. This is also evident from the trend significant advanced FDG-PET BAG (</a:t>
            </a:r>
            <a:r>
              <a:rPr lang="en-US" smtClean="0"/>
              <a:t>not observed on MRI) </a:t>
            </a:r>
            <a:r>
              <a:rPr lang="en-US" dirty="0" smtClean="0"/>
              <a:t>in SCD compared to CN as well as, although not significant, the higher BAG in decliners compared </a:t>
            </a:r>
            <a:r>
              <a:rPr lang="en-US" smtClean="0"/>
              <a:t>to stables.</a:t>
            </a:r>
            <a:endParaRPr lang="en-US" dirty="0"/>
          </a:p>
        </p:txBody>
      </p:sp>
      <p:sp>
        <p:nvSpPr>
          <p:cNvPr id="8" name="Textfeld 7"/>
          <p:cNvSpPr txBox="1"/>
          <p:nvPr/>
        </p:nvSpPr>
        <p:spPr>
          <a:xfrm rot="16200000">
            <a:off x="-436767" y="3124249"/>
            <a:ext cx="2528050" cy="194925"/>
          </a:xfrm>
          <a:prstGeom prst="rect">
            <a:avLst/>
          </a:prstGeom>
          <a:solidFill>
            <a:schemeClr val="bg1"/>
          </a:solidFill>
        </p:spPr>
        <p:txBody>
          <a:bodyPr wrap="square" rtlCol="0" anchor="ctr">
            <a:spAutoFit/>
          </a:bodyPr>
          <a:lstStyle/>
          <a:p>
            <a:pPr algn="ctr">
              <a:lnSpc>
                <a:spcPts val="753"/>
              </a:lnSpc>
            </a:pPr>
            <a:r>
              <a:rPr lang="de-DE" sz="1100" b="1" dirty="0" smtClean="0">
                <a:latin typeface="Helvetica" pitchFamily="2" charset="0"/>
              </a:rPr>
              <a:t>ADNI-MEM</a:t>
            </a:r>
            <a:endParaRPr lang="en-US" sz="1400" dirty="0">
              <a:latin typeface="Helvetica" pitchFamily="2" charset="0"/>
            </a:endParaRPr>
          </a:p>
        </p:txBody>
      </p:sp>
      <p:sp>
        <p:nvSpPr>
          <p:cNvPr id="9" name="Textfeld 8"/>
          <p:cNvSpPr txBox="1"/>
          <p:nvPr/>
        </p:nvSpPr>
        <p:spPr>
          <a:xfrm>
            <a:off x="1119473" y="4630588"/>
            <a:ext cx="2510117" cy="194925"/>
          </a:xfrm>
          <a:prstGeom prst="rect">
            <a:avLst/>
          </a:prstGeom>
          <a:solidFill>
            <a:schemeClr val="bg1"/>
          </a:solidFill>
        </p:spPr>
        <p:txBody>
          <a:bodyPr wrap="square" rtlCol="0" anchor="ctr">
            <a:spAutoFit/>
          </a:bodyPr>
          <a:lstStyle/>
          <a:p>
            <a:pPr algn="ctr">
              <a:lnSpc>
                <a:spcPts val="753"/>
              </a:lnSpc>
            </a:pPr>
            <a:r>
              <a:rPr lang="en-US" sz="1100" b="1" dirty="0" smtClean="0">
                <a:latin typeface="Helvetica" pitchFamily="2" charset="0"/>
              </a:rPr>
              <a:t>FDG-PET BAG </a:t>
            </a:r>
            <a:r>
              <a:rPr lang="en-US" sz="1100" dirty="0">
                <a:latin typeface="Helvetica" pitchFamily="2" charset="0"/>
              </a:rPr>
              <a:t>[years]</a:t>
            </a:r>
          </a:p>
        </p:txBody>
      </p:sp>
    </p:spTree>
    <p:extLst>
      <p:ext uri="{BB962C8B-B14F-4D97-AF65-F5344CB8AC3E}">
        <p14:creationId xmlns:p14="http://schemas.microsoft.com/office/powerpoint/2010/main" val="173260266"/>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2593</Words>
  <Application>Microsoft Office PowerPoint</Application>
  <PresentationFormat>Breitbild</PresentationFormat>
  <Paragraphs>460</Paragraphs>
  <Slides>26</Slides>
  <Notes>2</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26</vt:i4>
      </vt:variant>
    </vt:vector>
  </HeadingPairs>
  <TitlesOfParts>
    <vt:vector size="32" baseType="lpstr">
      <vt:lpstr>Arial</vt:lpstr>
      <vt:lpstr>Calibri</vt:lpstr>
      <vt:lpstr>Calibri Light</vt:lpstr>
      <vt:lpstr>Helvetica</vt:lpstr>
      <vt:lpstr>Times New Roman</vt:lpstr>
      <vt:lpstr>Office</vt:lpstr>
      <vt:lpstr>Results PET MR Age</vt:lpstr>
      <vt:lpstr>Feature Importance</vt:lpstr>
      <vt:lpstr>CN</vt:lpstr>
      <vt:lpstr>Correlations</vt:lpstr>
      <vt:lpstr>Cognitive Decline</vt:lpstr>
      <vt:lpstr>PowerPoint-Präsentation</vt:lpstr>
      <vt:lpstr>SCD</vt:lpstr>
      <vt:lpstr>Correlations</vt:lpstr>
      <vt:lpstr>Cognitive Performance</vt:lpstr>
      <vt:lpstr>Neuropathology</vt:lpstr>
      <vt:lpstr>Cognitive Decline</vt:lpstr>
      <vt:lpstr>PowerPoint-Präsentation</vt:lpstr>
      <vt:lpstr>CU</vt:lpstr>
      <vt:lpstr>Correlations</vt:lpstr>
      <vt:lpstr>Pathology</vt:lpstr>
      <vt:lpstr>PowerPoint-Präsentation</vt:lpstr>
      <vt:lpstr>Cognitive Outcome</vt:lpstr>
      <vt:lpstr>PowerPoint-Präsentation</vt:lpstr>
      <vt:lpstr>MCI</vt:lpstr>
      <vt:lpstr>Cognitive Performance</vt:lpstr>
      <vt:lpstr>Pathology</vt:lpstr>
      <vt:lpstr>PowerPoint-Präsentation</vt:lpstr>
      <vt:lpstr>PowerPoint-Präsentation</vt:lpstr>
      <vt:lpstr>PowerPoint-Präsentation</vt:lpstr>
      <vt:lpstr>MRI BAG for cognitive outcome</vt:lpstr>
      <vt:lpstr>THRESHOLD FOR DELCODE</vt:lpstr>
    </vt:vector>
  </TitlesOfParts>
  <Company>Universitätsklinikum Köln (AöR)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Results PET MR Age</dc:title>
  <dc:creator>Elena Doering</dc:creator>
  <cp:lastModifiedBy>Elena Doering</cp:lastModifiedBy>
  <cp:revision>58</cp:revision>
  <dcterms:created xsi:type="dcterms:W3CDTF">2023-03-10T17:01:25Z</dcterms:created>
  <dcterms:modified xsi:type="dcterms:W3CDTF">2023-03-30T16:21:15Z</dcterms:modified>
</cp:coreProperties>
</file>